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291" r:id="rId3"/>
    <p:sldId id="313" r:id="rId4"/>
    <p:sldId id="314" r:id="rId5"/>
    <p:sldId id="315" r:id="rId6"/>
    <p:sldId id="316" r:id="rId7"/>
    <p:sldId id="317" r:id="rId8"/>
    <p:sldId id="321" r:id="rId9"/>
    <p:sldId id="323" r:id="rId10"/>
    <p:sldId id="324" r:id="rId11"/>
    <p:sldId id="31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FB067-EDE1-400F-B4F9-4159A1517D6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Берегите воду!!!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bfoto_ru_435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320480" cy="3312368"/>
          </a:xfrm>
        </p:spPr>
      </p:pic>
      <p:pic>
        <p:nvPicPr>
          <p:cNvPr id="7" name="Содержимое 6" descr="bfoto_ru_77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852936"/>
            <a:ext cx="4176463" cy="324036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47664" y="807962"/>
            <a:ext cx="734481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вот однажды наступил день, когда горожане съели все свои запасы еды. Тогда самый старый и мудрый Горожанин сказал: «Дорогие сограждане! Я знаю, почему от нас ушла Речка. Когда я был совсем маленький, я купался в ее чистой воде. Она всегда была нам другом и помощником, а мы не ценили этого и относились к ней плохо. Мы несправедливо обидели Речку и должны попросить у нее прощения. Я предлагаю отправиться в дальние страны на поклон к нашей кормилице. Вы должны извиниться перед ней  и  пообещать свою дружбу. Может, тогда она вернется».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Отправились самые сильные и выносливые горожане искать Речку. Долго искали и нашли, но не сразу узнали, ведь она стала чистой и прозрачной. Попросили люди Реку поскорее вернуться в город, рассказали, как им плохо без нее, пообещали свою заботу. Река была доброй и не помнила зла. К тому же она стала скучать без людей, к которым за долгие годы привыкла в городе.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Вернулась Река в город помогать его жителям. А люди убрали весь мусор, очистили стоки завода, и даже выделили специальных ученых следить здоровьем и самочувствием Реки. С тех пор в этом городе люди и Река живут дружно.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недавно Реку сделали самым почетным гражданином города, а День ее возвращения отмечают как самый главный праздник.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340768"/>
            <a:ext cx="361823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008000"/>
                </a:solidFill>
              </a:rPr>
              <a:t>Течет река... Течет река...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Поит поля и города,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Несет и лодки, и суда,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И рыбы ходят в глубине,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И раки ползают на дне...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Но что такое? Караул!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Нет, нет, никто не утонул,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Нет, нет, как раз наоборот,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На мель садится пароход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Средь бела дня, какой скандал!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Наверно, лоцман маху дал!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Да нет, далёко до буйка,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Тут глубока была река,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Была. Вот именно – была.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Была, да видимо, сплыла. </a:t>
            </a:r>
            <a:r>
              <a:rPr lang="ru-RU" sz="1200" b="1" dirty="0" smtClean="0">
                <a:solidFill>
                  <a:srgbClr val="008000"/>
                </a:solidFill>
              </a:rPr>
              <a:t/>
            </a:r>
            <a:br>
              <a:rPr lang="ru-RU" sz="1200" b="1" dirty="0" smtClean="0">
                <a:solidFill>
                  <a:srgbClr val="008000"/>
                </a:solidFill>
              </a:rPr>
            </a:br>
            <a:endParaRPr lang="ru-RU" sz="12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9364" y="1340768"/>
            <a:ext cx="4054636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 smtClean="0">
                <a:solidFill>
                  <a:srgbClr val="008000"/>
                </a:solidFill>
              </a:rPr>
              <a:t>Ах, реку мы не узнаем...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Река становится ручьем!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Уже и лодки на мели...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Пловцы вдруг посуху пошли.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А рыбы? В горе и тоске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Бедняжки бьются на песке.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Так что же с ней стряслось, с рекой?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Увы, друзья, ответ такой: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Дошкольник Сидоров Иван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Забыл закрыть на кухне кран.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Вы скажете: какой пустяк.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Пустяк. Добро б ручей иссяк,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А то вон из-за пустяка </a:t>
            </a:r>
            <a:br>
              <a:rPr lang="ru-RU" sz="1900" b="1" dirty="0" smtClean="0">
                <a:solidFill>
                  <a:srgbClr val="008000"/>
                </a:solidFill>
              </a:rPr>
            </a:br>
            <a:r>
              <a:rPr lang="ru-RU" sz="1900" b="1" dirty="0" smtClean="0">
                <a:solidFill>
                  <a:srgbClr val="008000"/>
                </a:solidFill>
              </a:rPr>
              <a:t>Пропала целая река!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692696"/>
            <a:ext cx="3318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</a:rPr>
              <a:t>Борис </a:t>
            </a:r>
            <a:r>
              <a:rPr lang="ru-RU" sz="2000" b="1" dirty="0" err="1" smtClean="0">
                <a:solidFill>
                  <a:srgbClr val="008000"/>
                </a:solidFill>
              </a:rPr>
              <a:t>Заходер</a:t>
            </a:r>
            <a:r>
              <a:rPr lang="ru-RU" sz="2000" b="1" dirty="0" smtClean="0">
                <a:solidFill>
                  <a:srgbClr val="008000"/>
                </a:solidFill>
              </a:rPr>
              <a:t> «Течёт река»</a:t>
            </a:r>
            <a:endParaRPr lang="ru-RU" sz="2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516216" y="2780928"/>
            <a:ext cx="950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ВОДА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140968"/>
            <a:ext cx="6480720" cy="300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63960" y="5570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764704"/>
            <a:ext cx="720351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8000"/>
                </a:solidFill>
              </a:rPr>
              <a:t>Меня пьют, меня льют.</a:t>
            </a:r>
            <a:br>
              <a:rPr lang="ru-RU" sz="5400" b="1" dirty="0" smtClean="0">
                <a:solidFill>
                  <a:srgbClr val="008000"/>
                </a:solidFill>
              </a:rPr>
            </a:br>
            <a:r>
              <a:rPr lang="ru-RU" sz="5400" b="1" dirty="0" smtClean="0">
                <a:solidFill>
                  <a:srgbClr val="008000"/>
                </a:solidFill>
              </a:rPr>
              <a:t>Всем нужна я,</a:t>
            </a:r>
            <a:br>
              <a:rPr lang="ru-RU" sz="5400" b="1" dirty="0" smtClean="0">
                <a:solidFill>
                  <a:srgbClr val="008000"/>
                </a:solidFill>
              </a:rPr>
            </a:br>
            <a:r>
              <a:rPr lang="ru-RU" sz="5400" b="1" dirty="0" smtClean="0">
                <a:solidFill>
                  <a:srgbClr val="008000"/>
                </a:solidFill>
              </a:rPr>
              <a:t>Кто я такая?</a:t>
            </a:r>
            <a:endParaRPr lang="ru-RU" sz="5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764704"/>
            <a:ext cx="36724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</a:rPr>
              <a:t>Вы слыхали о воде?</a:t>
            </a:r>
            <a:br>
              <a:rPr lang="ru-RU" sz="2000" b="1" dirty="0" smtClean="0">
                <a:solidFill>
                  <a:srgbClr val="008000"/>
                </a:solidFill>
              </a:rPr>
            </a:br>
            <a:r>
              <a:rPr lang="ru-RU" sz="2000" b="1" dirty="0" smtClean="0">
                <a:solidFill>
                  <a:srgbClr val="008000"/>
                </a:solidFill>
              </a:rPr>
              <a:t>Говорят она везде!</a:t>
            </a:r>
            <a:br>
              <a:rPr lang="ru-RU" sz="2000" b="1" dirty="0" smtClean="0">
                <a:solidFill>
                  <a:srgbClr val="008000"/>
                </a:solidFill>
              </a:rPr>
            </a:br>
            <a:r>
              <a:rPr lang="ru-RU" sz="2000" b="1" dirty="0" smtClean="0">
                <a:solidFill>
                  <a:srgbClr val="008000"/>
                </a:solidFill>
              </a:rPr>
              <a:t>В луже, в море, в океане</a:t>
            </a:r>
            <a:br>
              <a:rPr lang="ru-RU" sz="2000" b="1" dirty="0" smtClean="0">
                <a:solidFill>
                  <a:srgbClr val="008000"/>
                </a:solidFill>
              </a:rPr>
            </a:br>
            <a:r>
              <a:rPr lang="ru-RU" sz="2000" b="1" dirty="0" smtClean="0">
                <a:solidFill>
                  <a:srgbClr val="008000"/>
                </a:solidFill>
              </a:rPr>
              <a:t>И в водопроводном кране.</a:t>
            </a:r>
            <a:br>
              <a:rPr lang="ru-RU" sz="2000" b="1" dirty="0" smtClean="0">
                <a:solidFill>
                  <a:srgbClr val="008000"/>
                </a:solidFill>
              </a:rPr>
            </a:br>
            <a:r>
              <a:rPr lang="ru-RU" sz="2000" b="1" dirty="0" smtClean="0">
                <a:solidFill>
                  <a:srgbClr val="008000"/>
                </a:solidFill>
              </a:rPr>
              <a:t>Как сосулька замерзает,</a:t>
            </a:r>
            <a:br>
              <a:rPr lang="ru-RU" sz="2000" b="1" dirty="0" smtClean="0">
                <a:solidFill>
                  <a:srgbClr val="008000"/>
                </a:solidFill>
              </a:rPr>
            </a:br>
            <a:r>
              <a:rPr lang="ru-RU" sz="2000" b="1" dirty="0" smtClean="0">
                <a:solidFill>
                  <a:srgbClr val="008000"/>
                </a:solidFill>
              </a:rPr>
              <a:t>В дом туманом к нам вползает, </a:t>
            </a:r>
            <a:br>
              <a:rPr lang="ru-RU" sz="2000" b="1" dirty="0" smtClean="0">
                <a:solidFill>
                  <a:srgbClr val="008000"/>
                </a:solidFill>
              </a:rPr>
            </a:br>
            <a:r>
              <a:rPr lang="ru-RU" sz="2000" b="1" dirty="0" smtClean="0">
                <a:solidFill>
                  <a:srgbClr val="008000"/>
                </a:solidFill>
              </a:rPr>
              <a:t>На плите у нас кипит, </a:t>
            </a:r>
            <a:br>
              <a:rPr lang="ru-RU" sz="2000" b="1" dirty="0" smtClean="0">
                <a:solidFill>
                  <a:srgbClr val="008000"/>
                </a:solidFill>
              </a:rPr>
            </a:br>
            <a:r>
              <a:rPr lang="ru-RU" sz="2000" b="1" dirty="0" smtClean="0">
                <a:solidFill>
                  <a:srgbClr val="008000"/>
                </a:solidFill>
              </a:rPr>
              <a:t>Паром чайника шипит,</a:t>
            </a:r>
            <a:br>
              <a:rPr lang="ru-RU" sz="2000" b="1" dirty="0" smtClean="0">
                <a:solidFill>
                  <a:srgbClr val="008000"/>
                </a:solidFill>
              </a:rPr>
            </a:br>
            <a:r>
              <a:rPr lang="ru-RU" sz="2000" b="1" dirty="0" smtClean="0">
                <a:solidFill>
                  <a:srgbClr val="008000"/>
                </a:solidFill>
              </a:rPr>
              <a:t>Растворяет сахар в чае </a:t>
            </a:r>
            <a:br>
              <a:rPr lang="ru-RU" sz="2000" b="1" dirty="0" smtClean="0">
                <a:solidFill>
                  <a:srgbClr val="008000"/>
                </a:solidFill>
              </a:rPr>
            </a:br>
            <a:r>
              <a:rPr lang="ru-RU" sz="2000" b="1" dirty="0" smtClean="0">
                <a:solidFill>
                  <a:srgbClr val="008000"/>
                </a:solidFill>
              </a:rPr>
              <a:t>Мы её не замечаем,</a:t>
            </a:r>
            <a:br>
              <a:rPr lang="ru-RU" sz="2000" b="1" dirty="0" smtClean="0">
                <a:solidFill>
                  <a:srgbClr val="008000"/>
                </a:solidFill>
              </a:rPr>
            </a:br>
            <a:r>
              <a:rPr lang="ru-RU" sz="2000" b="1" dirty="0" smtClean="0">
                <a:solidFill>
                  <a:srgbClr val="008000"/>
                </a:solidFill>
              </a:rPr>
              <a:t>Мы привыкли, что вода – </a:t>
            </a:r>
            <a:br>
              <a:rPr lang="ru-RU" sz="2000" b="1" dirty="0" smtClean="0">
                <a:solidFill>
                  <a:srgbClr val="008000"/>
                </a:solidFill>
              </a:rPr>
            </a:br>
            <a:r>
              <a:rPr lang="ru-RU" sz="2000" b="1" dirty="0" smtClean="0">
                <a:solidFill>
                  <a:srgbClr val="008000"/>
                </a:solidFill>
              </a:rPr>
              <a:t>Наша спутница всегда!</a:t>
            </a:r>
            <a:br>
              <a:rPr lang="ru-RU" sz="2000" b="1" dirty="0" smtClean="0">
                <a:solidFill>
                  <a:srgbClr val="008000"/>
                </a:solidFill>
              </a:rPr>
            </a:br>
            <a:r>
              <a:rPr lang="ru-RU" sz="2000" b="1" dirty="0" smtClean="0">
                <a:solidFill>
                  <a:srgbClr val="008000"/>
                </a:solidFill>
              </a:rPr>
              <a:t>Без неё нам не умыться.</a:t>
            </a:r>
            <a:br>
              <a:rPr lang="ru-RU" sz="2000" b="1" dirty="0" smtClean="0">
                <a:solidFill>
                  <a:srgbClr val="008000"/>
                </a:solidFill>
              </a:rPr>
            </a:br>
            <a:r>
              <a:rPr lang="ru-RU" sz="2000" b="1" dirty="0" smtClean="0">
                <a:solidFill>
                  <a:srgbClr val="008000"/>
                </a:solidFill>
              </a:rPr>
              <a:t>Не наесться, не напиться!</a:t>
            </a:r>
            <a:br>
              <a:rPr lang="ru-RU" sz="2000" b="1" dirty="0" smtClean="0">
                <a:solidFill>
                  <a:srgbClr val="008000"/>
                </a:solidFill>
              </a:rPr>
            </a:br>
            <a:r>
              <a:rPr lang="ru-RU" sz="2000" b="1" dirty="0" smtClean="0">
                <a:solidFill>
                  <a:srgbClr val="008000"/>
                </a:solidFill>
              </a:rPr>
              <a:t>Смею вам я доложить –</a:t>
            </a:r>
            <a:br>
              <a:rPr lang="ru-RU" sz="2000" b="1" dirty="0" smtClean="0">
                <a:solidFill>
                  <a:srgbClr val="008000"/>
                </a:solidFill>
              </a:rPr>
            </a:br>
            <a:r>
              <a:rPr lang="ru-RU" sz="2000" b="1" dirty="0" smtClean="0">
                <a:solidFill>
                  <a:srgbClr val="008000"/>
                </a:solidFill>
              </a:rPr>
              <a:t>Без воды нам не прожить.</a:t>
            </a:r>
          </a:p>
          <a:p>
            <a:endParaRPr lang="ru-RU" dirty="0"/>
          </a:p>
        </p:txBody>
      </p:sp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824536" cy="616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849" y="548680"/>
            <a:ext cx="91177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8000"/>
                </a:solidFill>
              </a:rPr>
              <a:t> </a:t>
            </a:r>
            <a:r>
              <a:rPr lang="ru-RU" sz="2200" b="1" dirty="0" smtClean="0">
                <a:solidFill>
                  <a:srgbClr val="008000"/>
                </a:solidFill>
              </a:rPr>
              <a:t>Оказывается, вода находится в опасности. Почему?</a:t>
            </a:r>
          </a:p>
          <a:p>
            <a:pPr>
              <a:buFontTx/>
              <a:buChar char="-"/>
            </a:pPr>
            <a:r>
              <a:rPr lang="ru-RU" sz="2200" b="1" dirty="0" smtClean="0">
                <a:solidFill>
                  <a:srgbClr val="008000"/>
                </a:solidFill>
              </a:rPr>
              <a:t> Чистой воды на Земле становится меньше, а потребность в ней воз-</a:t>
            </a:r>
          </a:p>
          <a:p>
            <a:r>
              <a:rPr lang="ru-RU" sz="2200" b="1" dirty="0" smtClean="0">
                <a:solidFill>
                  <a:srgbClr val="008000"/>
                </a:solidFill>
              </a:rPr>
              <a:t>  растает.</a:t>
            </a:r>
          </a:p>
          <a:p>
            <a:pPr>
              <a:buFontTx/>
              <a:buChar char="-"/>
            </a:pPr>
            <a:r>
              <a:rPr lang="ru-RU" sz="2200" b="1" dirty="0" smtClean="0">
                <a:solidFill>
                  <a:srgbClr val="008000"/>
                </a:solidFill>
              </a:rPr>
              <a:t> Нет ничего более драгоценного, чем чудесная, самая обыкновенная</a:t>
            </a:r>
          </a:p>
          <a:p>
            <a:r>
              <a:rPr lang="ru-RU" sz="2200" b="1" dirty="0" smtClean="0">
                <a:solidFill>
                  <a:srgbClr val="008000"/>
                </a:solidFill>
              </a:rPr>
              <a:t>  чистая вода. “Вода дороже золота”, - утверждали бедуины, всю жизнь</a:t>
            </a:r>
          </a:p>
          <a:p>
            <a:r>
              <a:rPr lang="ru-RU" sz="2200" b="1" dirty="0" smtClean="0">
                <a:solidFill>
                  <a:srgbClr val="008000"/>
                </a:solidFill>
              </a:rPr>
              <a:t>  кочевавшие в песках. “ Вода! Вода, у тебя нет ни вкуса, ни запаха, ни </a:t>
            </a:r>
          </a:p>
          <a:p>
            <a:r>
              <a:rPr lang="ru-RU" sz="2200" b="1" dirty="0" smtClean="0">
                <a:solidFill>
                  <a:srgbClr val="008000"/>
                </a:solidFill>
              </a:rPr>
              <a:t>  цвета; тебя невозможно описать; тобой наслаждаются, не ведая, что </a:t>
            </a:r>
          </a:p>
          <a:p>
            <a:r>
              <a:rPr lang="ru-RU" sz="2200" b="1" dirty="0" smtClean="0">
                <a:solidFill>
                  <a:srgbClr val="008000"/>
                </a:solidFill>
              </a:rPr>
              <a:t>  ты такое! Нельзя сказать, что ты необходима для жизни: ты – сама </a:t>
            </a:r>
          </a:p>
          <a:p>
            <a:r>
              <a:rPr lang="ru-RU" sz="2200" b="1" dirty="0" smtClean="0">
                <a:solidFill>
                  <a:srgbClr val="008000"/>
                </a:solidFill>
              </a:rPr>
              <a:t>  жизнь. Ты наполняешь нас радостью, которую не объяснить нашими </a:t>
            </a:r>
          </a:p>
          <a:p>
            <a:r>
              <a:rPr lang="ru-RU" sz="2200" b="1" dirty="0" smtClean="0">
                <a:solidFill>
                  <a:srgbClr val="008000"/>
                </a:solidFill>
              </a:rPr>
              <a:t>  чувствами … Ты самое большое богатство на свете ”, - писал о воде </a:t>
            </a:r>
          </a:p>
          <a:p>
            <a:r>
              <a:rPr lang="ru-RU" sz="2200" b="1" dirty="0" smtClean="0">
                <a:solidFill>
                  <a:srgbClr val="008000"/>
                </a:solidFill>
              </a:rPr>
              <a:t>                        </a:t>
            </a:r>
            <a:r>
              <a:rPr lang="ru-RU" sz="2200" b="1" dirty="0" err="1" smtClean="0">
                <a:solidFill>
                  <a:srgbClr val="008000"/>
                </a:solidFill>
              </a:rPr>
              <a:t>Антуан</a:t>
            </a:r>
            <a:r>
              <a:rPr lang="ru-RU" sz="2200" b="1" dirty="0" smtClean="0">
                <a:solidFill>
                  <a:srgbClr val="008000"/>
                </a:solidFill>
              </a:rPr>
              <a:t> де Сент-Экзюпери. </a:t>
            </a:r>
          </a:p>
          <a:p>
            <a:r>
              <a:rPr lang="ru-RU" sz="2200" b="1" dirty="0" smtClean="0">
                <a:solidFill>
                  <a:srgbClr val="008000"/>
                </a:solidFill>
              </a:rPr>
              <a:t>                        - Действительно, вода – самое большое богатство, без </a:t>
            </a:r>
            <a:r>
              <a:rPr lang="ru-RU" sz="2200" b="1" dirty="0" err="1" smtClean="0">
                <a:solidFill>
                  <a:srgbClr val="008000"/>
                </a:solidFill>
              </a:rPr>
              <a:t>кото</a:t>
            </a:r>
            <a:r>
              <a:rPr lang="ru-RU" sz="2200" b="1" dirty="0" smtClean="0">
                <a:solidFill>
                  <a:srgbClr val="008000"/>
                </a:solidFill>
              </a:rPr>
              <a:t>-</a:t>
            </a:r>
          </a:p>
          <a:p>
            <a:r>
              <a:rPr lang="ru-RU" sz="2200" b="1" dirty="0" smtClean="0">
                <a:solidFill>
                  <a:srgbClr val="008000"/>
                </a:solidFill>
              </a:rPr>
              <a:t>                        </a:t>
            </a:r>
            <a:r>
              <a:rPr lang="ru-RU" sz="2200" b="1" dirty="0" err="1" smtClean="0">
                <a:solidFill>
                  <a:srgbClr val="008000"/>
                </a:solidFill>
              </a:rPr>
              <a:t>рого</a:t>
            </a:r>
            <a:r>
              <a:rPr lang="ru-RU" sz="2200" b="1" dirty="0" smtClean="0">
                <a:solidFill>
                  <a:srgbClr val="008000"/>
                </a:solidFill>
              </a:rPr>
              <a:t> ни один человек не сможет прожить более 3-х – 5-ти </a:t>
            </a:r>
          </a:p>
          <a:p>
            <a:r>
              <a:rPr lang="ru-RU" sz="2200" b="1" dirty="0" smtClean="0">
                <a:solidFill>
                  <a:srgbClr val="008000"/>
                </a:solidFill>
              </a:rPr>
              <a:t>                        дней. Но иногда люди забывают </a:t>
            </a:r>
            <a:r>
              <a:rPr lang="ru-RU" sz="2400" b="1" dirty="0" smtClean="0">
                <a:solidFill>
                  <a:srgbClr val="008000"/>
                </a:solidFill>
              </a:rPr>
              <a:t>про это богатство и раз-</a:t>
            </a:r>
          </a:p>
          <a:p>
            <a:r>
              <a:rPr lang="ru-RU" sz="2400" b="1" dirty="0" smtClean="0">
                <a:solidFill>
                  <a:srgbClr val="008000"/>
                </a:solidFill>
              </a:rPr>
              <a:t>                      </a:t>
            </a:r>
            <a:r>
              <a:rPr lang="ru-RU" sz="2400" b="1" dirty="0" err="1" smtClean="0">
                <a:solidFill>
                  <a:srgbClr val="008000"/>
                </a:solidFill>
              </a:rPr>
              <a:t>базаривают</a:t>
            </a:r>
            <a:r>
              <a:rPr lang="ru-RU" sz="2400" b="1" dirty="0" smtClean="0">
                <a:solidFill>
                  <a:srgbClr val="008000"/>
                </a:solidFill>
              </a:rPr>
              <a:t> её по пустякам.</a:t>
            </a:r>
          </a:p>
          <a:p>
            <a:endParaRPr lang="ru-RU" sz="2400" b="1" dirty="0" smtClean="0">
              <a:solidFill>
                <a:srgbClr val="008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92696"/>
            <a:ext cx="871296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8000"/>
                </a:solidFill>
              </a:rPr>
              <a:t> </a:t>
            </a:r>
            <a:r>
              <a:rPr lang="ru-RU" sz="2200" b="1" dirty="0" smtClean="0">
                <a:solidFill>
                  <a:srgbClr val="008000"/>
                </a:solidFill>
              </a:rPr>
              <a:t>Воды на  Земле и много, и мало. Её много в морях и океанах, но </a:t>
            </a:r>
          </a:p>
          <a:p>
            <a:r>
              <a:rPr lang="ru-RU" sz="2200" b="1" dirty="0" smtClean="0">
                <a:solidFill>
                  <a:srgbClr val="008000"/>
                </a:solidFill>
              </a:rPr>
              <a:t>  морская солёная вода непригодна для питья.</a:t>
            </a:r>
            <a:endParaRPr lang="ru-RU" sz="2400" b="1" dirty="0" smtClean="0">
              <a:solidFill>
                <a:srgbClr val="008000"/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8000"/>
                </a:solidFill>
              </a:rPr>
              <a:t> Пресной воды существенно меньше  и многие  испытывает </a:t>
            </a:r>
          </a:p>
          <a:p>
            <a:r>
              <a:rPr lang="ru-RU" sz="2400" b="1" dirty="0" smtClean="0">
                <a:solidFill>
                  <a:srgbClr val="008000"/>
                </a:solidFill>
              </a:rPr>
              <a:t>    в ней острый недостаток. Основные запасы пресной воды сосредоточены в полярных льдах. Ограниченные  запасы пресной поды ещё больше сокращаются из-за их загрязнения.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56992"/>
            <a:ext cx="6768752" cy="288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34076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8000"/>
                </a:solidFill>
              </a:rPr>
              <a:t> </a:t>
            </a:r>
            <a:endParaRPr lang="ru-RU" sz="2000" b="1" dirty="0" smtClean="0">
              <a:solidFill>
                <a:srgbClr val="008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908720"/>
            <a:ext cx="414524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374441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9269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Сказка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</a:rPr>
              <a:t> А.А.Рыжова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</a:rPr>
              <a:t>«Жила-была река»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3"/>
            <a:ext cx="8496944" cy="45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47664" y="590491"/>
            <a:ext cx="7200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Жила-была река. Сначала она была маленьким веселым ручейком, который прятался среди высоких стройных елей и белоствольных берез. И все говорили: «Какая вкусная, какая чистая вода в этом ручье!» Затем ручей превратился в настоящую речку. Вода в ней текла уже не так быстро, но все еще была прозрачной и чистой.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Река очень любила путешествовать. Однажды она очутилась в городе. Здесь не росли ели и березы, зато стояли огромные дома, в которых жили люди. Много людей. Они обрадовались реке и попросили ее остаться в городе. Река согласилась, и ее заковали в каменные берега. По ней стали ходить пароходы и лодки, на берегах загорали люди. Река поила весь город.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Шли годы. Люди привыкли к Реке и уже ни о чем ее не просили, а делали все, что им вздумается. Однажды на ее берегах построили огромный завод, из труб которого потекли грязные потоки. Потемнела Река от печали, стала грязной и мутной. Никто уже не говорил: «Какая чистая, красивая речка!» Никто не гулял на ее берегах. В ней мыли машины, стирали белье. И никто из горожан не подумал, что Речка тоже живая. А она очень переживала. «Почему люди плохо ко мне относятся? Ведь я их поила, крутила турбины - электростанций, давала свет, защищала в жаркие дни от зноя?» - думала она.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331640" y="884617"/>
            <a:ext cx="727280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Шло время. Люди все больше загрязняли Реку, и она все терпела, ждала, когда они, наконец, опомнятся. Однажды по реке проплыл большой танкер, из которого в воду вылилось много нефти. Покрылась Река черной пленкой, стали ее жители - растения и животные - задыхаться без воздуха. Совсем заболела Река.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«Нет, - думает, - Не могу больше оставаться с людьми. Надо уходить от них, иначе я стану мертвой рекой». Позвала она на помощь своих жителей.  «Я всегда была для вас родным домом, а теперь пришла беда, ваш дом разрушили люди, а я заболела. Помогите мне выздороветь, и мы уйдем от сюда в другие края, подальше от неблагодарных людей».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Собрались речные жители - и растения, и рыбы, и улитки, и звери, - очистили свой дом от грязи, вылечили Речку. И побежала она в край своего  детства. Туда, где росли ели и березы, где человек - редкий гость.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жители города на следующий день обнаружили, что остались одни, без Реки. Не стало в домах света, остановились заводы, исчезла вода из кранов ... Нечем умыться, нечем напиться, не из чего суп сварить. Остановилась жизнь в городе. Стали ее жители настолько грязными, что перестали друг друга узнавать. Впрочем, это было не важно, все равно по вечерам не было света.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1021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Берегите воду!!!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111</cp:lastModifiedBy>
  <cp:revision>111</cp:revision>
  <dcterms:created xsi:type="dcterms:W3CDTF">2011-09-28T12:29:18Z</dcterms:created>
  <dcterms:modified xsi:type="dcterms:W3CDTF">2012-07-02T15:50:52Z</dcterms:modified>
</cp:coreProperties>
</file>