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6" r:id="rId2"/>
    <p:sldId id="2540" r:id="rId3"/>
    <p:sldId id="2565" r:id="rId4"/>
    <p:sldId id="2567" r:id="rId5"/>
    <p:sldId id="2560" r:id="rId6"/>
    <p:sldId id="2584" r:id="rId7"/>
    <p:sldId id="2555" r:id="rId8"/>
    <p:sldId id="2571" r:id="rId9"/>
    <p:sldId id="2575" r:id="rId10"/>
    <p:sldId id="2581" r:id="rId11"/>
    <p:sldId id="2597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D3D6"/>
    <a:srgbClr val="1F1F26"/>
    <a:srgbClr val="418287"/>
    <a:srgbClr val="5DAAB0"/>
    <a:srgbClr val="3B7579"/>
    <a:srgbClr val="DFE3E9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5280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02" y="49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66B5B1-8550-45FB-967E-F4B291CCC461}" type="datetime1">
              <a:rPr lang="ru-RU" smtClean="0"/>
              <a:t>вт 09.03.21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444D95-FCD4-4091-973E-913976785C28}" type="datetime1">
              <a:rPr lang="ru-RU" smtClean="0"/>
              <a:t>вт 09.03.21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26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046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59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28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72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88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003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539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317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91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H="1" flipV="1">
            <a:off x="2558731" y="4366584"/>
            <a:ext cx="0" cy="316592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а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13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2092379" y="3640133"/>
            <a:ext cx="0" cy="2449124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 title="Декоративный элемент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рямоугольник 2" title="Декоративный элемент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Текст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3" name="Текст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4" name="Текст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5" name="Текст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6" name="Текст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37" name="Текст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38" name="Текст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39" name="Текст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40" name="Текст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4</a:t>
            </a:r>
          </a:p>
        </p:txBody>
      </p:sp>
      <p:sp>
        <p:nvSpPr>
          <p:cNvPr id="41" name="Текст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ru-RU" noProof="0" dirty="0"/>
              <a:t>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/>
              <a:t>Повестка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9353" y="4628132"/>
            <a:ext cx="4385841" cy="1325562"/>
          </a:xfrm>
        </p:spPr>
        <p:txBody>
          <a:bodyPr rtlCol="0">
            <a:noAutofit/>
          </a:bodyPr>
          <a:lstStyle>
            <a:lvl1pPr marL="0" indent="0" algn="l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9353" y="4165142"/>
            <a:ext cx="4385841" cy="382749"/>
          </a:xfrm>
        </p:spPr>
        <p:txBody>
          <a:bodyPr rtlCol="0" anchor="b">
            <a:normAutofit/>
          </a:bodyPr>
          <a:lstStyle>
            <a:lvl1pPr marL="0" indent="0" algn="l" rtl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9" name="Рисунок 5" title="Декоративный элемент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7825" y="3212363"/>
            <a:ext cx="4312353" cy="2962659"/>
          </a:xfrm>
        </p:spPr>
        <p:txBody>
          <a:bodyPr lIns="0" tIns="72000" rtlCol="0">
            <a:normAutofit/>
          </a:bodyPr>
          <a:lstStyle>
            <a:lvl1pPr rtl="0"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1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 rtlCol="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Прямоугольник 10" title="Декоративный элемент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СПАСИБО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WWW.ИМЯСАЙТА.COM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 title="Декоративный элемент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rtlCol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12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 rtl="0"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12" name="Заголовок 1" title="Декоративный элемент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ru-RU" noProof="0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ru-RU" noProof="0" dirty="0"/>
              <a:t>Заголовок слайда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2016" y="1598619"/>
            <a:ext cx="4869806" cy="1896435"/>
          </a:xfrm>
        </p:spPr>
        <p:txBody>
          <a:bodyPr lIns="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6" name="Текст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2018" y="4093464"/>
            <a:ext cx="4869806" cy="1896435"/>
          </a:xfrm>
        </p:spPr>
        <p:txBody>
          <a:bodyPr lIns="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Текст 6" title="Декоративный элемент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</a:t>
            </a:r>
            <a:br>
              <a:rPr lang="ru-RU" noProof="0" dirty="0"/>
            </a:br>
            <a:r>
              <a:rPr lang="ru-RU" noProof="0" dirty="0"/>
              <a:t>добавить заголовок</a:t>
            </a:r>
          </a:p>
        </p:txBody>
      </p:sp>
      <p:sp>
        <p:nvSpPr>
          <p:cNvPr id="9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 title="Декоративный элемент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 rtl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title="Декоративный элемент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400" b="0" i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</a:t>
            </a:r>
            <a:br>
              <a:rPr lang="ru-RU" noProof="0" dirty="0"/>
            </a:br>
            <a:r>
              <a:rPr lang="ru-RU" noProof="0" dirty="0"/>
              <a:t>добавить заголовок</a:t>
            </a:r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 rtlCol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Прямоугольник 7" title="Декоративный элемент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rtlCol="0"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11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Пользовательский маке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 title="Декоративный элемент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Прямоугольник 4" title="Декоративный элемент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СПАСИБО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WWW.ИМЯСАЙТА.COM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Декоративный элемент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ru-RU" noProof="0" dirty="0"/>
            </a:p>
          </p:txBody>
        </p:sp>
        <p:sp>
          <p:nvSpPr>
            <p:cNvPr id="6" name="ИЗОБРАЖЕНИЕ" title="Декоративный элемент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3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 title="Декоративный элемент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раздела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Рисунок 5" title="Декоративный элемент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5" title="Декоративный элемент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5" title="Декоративный элемент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Рисунок 5" title="Декоративный элемент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0" name="Рисунок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5" title="Декоративный элемент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5" title="Декоративный элемент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5" title="Декоративный элемент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 rtl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Рисунок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 title="Декоративный элемент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ru-RU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Рисунок 5" title="Декоративный элемент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5" title="Декоративный элемент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5" title="Декоративный элемент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5" title="Декоративный элемент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 rtl="0">
              <a:buNone/>
              <a:defRPr sz="14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 title="Декоративный элемент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21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 title="Декоративный элемент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 title="Декоративный элемент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рямоугольник 27" title="Декоративный элемент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Рисунок 4" title="Декоративный элемент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4" title="Декоративный элемент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4" title="Декоративный элемент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Прямоугольник 25" title="Декоративный элемент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3" name="Текст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ДОБАВЬТЕ ИМЯ</a:t>
            </a:r>
          </a:p>
        </p:txBody>
      </p:sp>
      <p:sp>
        <p:nvSpPr>
          <p:cNvPr id="31" name="Рисунок 4" title="Декоративный элемент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7" name="Фигура 62" title="Декоративный элемент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Диаграмма 2" title="Декоративный элемент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sp>
        <p:nvSpPr>
          <p:cNvPr id="4" name="Рисунок 3" title="Декоративный элемент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 с изображение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4" name="Таблица 3" title="Декоративный элемент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Рисунок 6" title="Декоративный элемент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6" title="Декоративный элемент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6" title="Декоративный элемент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6" title="Декоративный элемент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6" title="Декоративный элемент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Заголовок </a:t>
            </a:r>
            <a:br>
              <a:rPr lang="ru-RU" noProof="0" dirty="0"/>
            </a:br>
            <a:r>
              <a:rPr lang="ru-RU" noProof="0" dirty="0"/>
              <a:t>слайда</a:t>
            </a:r>
          </a:p>
        </p:txBody>
      </p:sp>
      <p:sp>
        <p:nvSpPr>
          <p:cNvPr id="10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 title="Декоративный элемент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Рисунок 4" title="Декоративный элемент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4" title="Декоративный элемент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Рисунок 4" title="Декоративный элемент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Прямоугольник 1" title="Декоративный элемент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 title="Декоративный элемент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 title="Декоративный элемент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 title="Декоративный элемент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с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5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  <p:sp>
        <p:nvSpPr>
          <p:cNvPr id="7" name="Прямоугольник 6" title="Декоративный элемент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 title="Декоративный элемент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азделитель слайда с изображением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 title="Декоративный элемент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Текст 12" title="Декоративный элемент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/>
              <a:t>МЕСТО ДЛЯ ПОДЗАГОЛОВКА</a:t>
            </a:r>
          </a:p>
        </p:txBody>
      </p:sp>
      <p:sp>
        <p:nvSpPr>
          <p:cNvPr id="6" name="Фигура 62" title="Декоративный элемент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500" noProof="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5129" y="4884973"/>
            <a:ext cx="5117983" cy="45027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rtl="0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КЛАСТЕРНЫЙ ПРОЕКТ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007327ED-31C6-497A-8279-6D2314A77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152401"/>
            <a:ext cx="5286375" cy="423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9BA90-E1D3-4F0D-81BF-7BE5D127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612" y="729096"/>
            <a:ext cx="3782887" cy="368358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AA53D93-6373-4227-B639-A65D6892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536" y="5379278"/>
            <a:ext cx="8599167" cy="1298248"/>
          </a:xfr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Сетевого взаимодействия и сотрудничества </a:t>
            </a:r>
            <a:b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дошкольных образовательных организаций </a:t>
            </a:r>
            <a:b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Улан –Удэ железнодорожного района</a:t>
            </a:r>
            <a:b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8992E2-13E2-48A4-99FB-85B508AD7733}"/>
              </a:ext>
            </a:extLst>
          </p:cNvPr>
          <p:cNvSpPr txBox="1"/>
          <p:nvPr/>
        </p:nvSpPr>
        <p:spPr>
          <a:xfrm>
            <a:off x="10016739" y="3137375"/>
            <a:ext cx="1459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Авторы:</a:t>
            </a:r>
            <a:endParaRPr lang="ru-RU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B33A4A4E-C3B0-4956-B57F-78CCA55E4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1163" y="3431189"/>
            <a:ext cx="2890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Дмитриева О.Л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Желибо</a:t>
            </a:r>
            <a:r>
              <a:rPr lang="ru-RU" alt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М.А.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Шурыгина В.И.</a:t>
            </a:r>
          </a:p>
        </p:txBody>
      </p:sp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 53" hidden="1">
            <a:extLst>
              <a:ext uri="{FF2B5EF4-FFF2-40B4-BE49-F238E27FC236}">
                <a16:creationId xmlns:a16="http://schemas.microsoft.com/office/drawing/2014/main" id="{4C6A162B-A7A0-49BC-B7CB-0A66DC4171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71500"/>
            <a:ext cx="10515600" cy="555625"/>
          </a:xfrm>
        </p:spPr>
        <p:txBody>
          <a:bodyPr rtlCol="0">
            <a:normAutofit/>
          </a:bodyPr>
          <a:lstStyle/>
          <a:p>
            <a:pPr rtl="0"/>
            <a:r>
              <a:rPr lang="ru" sz="2000">
                <a:solidFill>
                  <a:schemeClr val="bg1">
                    <a:lumMod val="85000"/>
                  </a:schemeClr>
                </a:solidFill>
              </a:rPr>
              <a:t>Photo Collage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2892C6-FF8F-4F45-ACC6-EB7C9DDE5D85}"/>
              </a:ext>
            </a:extLst>
          </p:cNvPr>
          <p:cNvSpPr txBox="1"/>
          <p:nvPr/>
        </p:nvSpPr>
        <p:spPr>
          <a:xfrm>
            <a:off x="79512" y="15613"/>
            <a:ext cx="12003157" cy="66277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2700" marR="12700" indent="457200" algn="ctr">
              <a:lnSpc>
                <a:spcPts val="2425"/>
              </a:lnSpc>
              <a:spcAft>
                <a:spcPts val="620"/>
              </a:spcAft>
            </a:pPr>
            <a:endParaRPr lang="ru-RU" sz="28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700" indent="457200" algn="ctr">
              <a:lnSpc>
                <a:spcPts val="2425"/>
              </a:lnSpc>
              <a:spcAft>
                <a:spcPts val="620"/>
              </a:spcAft>
            </a:pPr>
            <a:endParaRPr lang="ru-RU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marR="12700" indent="457200" algn="ctr">
              <a:lnSpc>
                <a:spcPts val="2425"/>
              </a:lnSpc>
              <a:spcAft>
                <a:spcPts val="620"/>
              </a:spcAft>
            </a:pPr>
            <a:r>
              <a:rPr lang="ru-RU" sz="2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Образовательные эффекты реализации  сетевого взаимодействия в рамках кластерного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</a:t>
            </a:r>
            <a:r>
              <a:rPr lang="ru-RU" sz="28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marR="12700" lvl="0" indent="-285750" algn="just">
              <a:lnSpc>
                <a:spcPts val="2400"/>
              </a:lnSpc>
              <a:spcBef>
                <a:spcPts val="3600"/>
              </a:spcBef>
              <a:spcAft>
                <a:spcPts val="580"/>
              </a:spcAft>
              <a:buClr>
                <a:srgbClr val="000000"/>
              </a:buClr>
              <a:buSzPts val="1350"/>
              <a:buFont typeface="Wingdings" panose="05000000000000000000" pitchFamily="2" charset="2"/>
              <a:buChar char="q"/>
              <a:tabLst>
                <a:tab pos="625475" algn="l"/>
              </a:tabLst>
            </a:pPr>
            <a:r>
              <a:rPr lang="ru-RU" sz="1400" b="1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спектра предоставляемых образовательных услуг для разных категорий детей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родителей.</a:t>
            </a:r>
            <a:endParaRPr lang="ru-RU" sz="1400" b="1" u="none" strike="noStrike" spc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12700" lvl="0" indent="-285750" algn="just">
              <a:lnSpc>
                <a:spcPts val="2425"/>
              </a:lnSpc>
              <a:spcBef>
                <a:spcPts val="3600"/>
              </a:spcBef>
              <a:spcAft>
                <a:spcPts val="620"/>
              </a:spcAft>
              <a:buClr>
                <a:srgbClr val="000000"/>
              </a:buClr>
              <a:buSzPts val="1350"/>
              <a:buFont typeface="Wingdings" panose="05000000000000000000" pitchFamily="2" charset="2"/>
              <a:buChar char="q"/>
              <a:tabLst>
                <a:tab pos="753110" algn="l"/>
              </a:tabLst>
            </a:pPr>
            <a:r>
              <a:rPr lang="ru-RU" sz="1400" b="1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возможности удовлетворения индивидуальных запросов в образовании, проектирования и реализации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инновационных методов, форм  работы педагогами в ДОО</a:t>
            </a:r>
            <a:endParaRPr lang="ru-RU" sz="1400" b="1" u="none" strike="noStrike" spc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12700" lvl="0" indent="-285750" algn="just">
              <a:lnSpc>
                <a:spcPts val="2400"/>
              </a:lnSpc>
              <a:spcBef>
                <a:spcPts val="3600"/>
              </a:spcBef>
              <a:spcAft>
                <a:spcPts val="560"/>
              </a:spcAft>
              <a:buClr>
                <a:srgbClr val="000000"/>
              </a:buClr>
              <a:buSzPts val="1350"/>
              <a:buFont typeface="Wingdings" panose="05000000000000000000" pitchFamily="2" charset="2"/>
              <a:buChar char="q"/>
              <a:tabLst>
                <a:tab pos="631190" algn="l"/>
              </a:tabLst>
            </a:pPr>
            <a:r>
              <a:rPr lang="ru-RU" sz="1400" b="1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достаточного выбора образовательных программ, их вариативности и соответствия запросам и потребностям 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педагогов и ДОО</a:t>
            </a:r>
            <a:endParaRPr lang="ru-RU" sz="1400" b="1" u="none" strike="noStrike" spc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12700" lvl="0" indent="-285750" algn="just">
              <a:lnSpc>
                <a:spcPts val="2450"/>
              </a:lnSpc>
              <a:spcBef>
                <a:spcPts val="3600"/>
              </a:spcBef>
              <a:spcAft>
                <a:spcPts val="640"/>
              </a:spcAft>
              <a:buClr>
                <a:srgbClr val="000000"/>
              </a:buClr>
              <a:buSzPts val="1350"/>
              <a:buFont typeface="Wingdings" panose="05000000000000000000" pitchFamily="2" charset="2"/>
              <a:buChar char="q"/>
              <a:tabLst>
                <a:tab pos="615950" algn="l"/>
              </a:tabLst>
            </a:pPr>
            <a:r>
              <a:rPr lang="ru-RU" sz="1400" b="1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достижение открытости дошкольного образования, повышение доступности качества образования и возможность для педагогов транслировать свой педагогический опыт</a:t>
            </a:r>
          </a:p>
          <a:p>
            <a:pPr marL="285750" marR="12700" lvl="0" indent="-285750" algn="just">
              <a:lnSpc>
                <a:spcPts val="2450"/>
              </a:lnSpc>
              <a:spcBef>
                <a:spcPts val="3600"/>
              </a:spcBef>
              <a:spcAft>
                <a:spcPts val="640"/>
              </a:spcAft>
              <a:buClr>
                <a:srgbClr val="000000"/>
              </a:buClr>
              <a:buSzPts val="1350"/>
              <a:buFont typeface="Wingdings" panose="05000000000000000000" pitchFamily="2" charset="2"/>
              <a:buChar char="q"/>
              <a:tabLst>
                <a:tab pos="615950" algn="l"/>
              </a:tabLst>
            </a:pP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7D6043-90EB-42EF-B3EC-F84825E0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616" y="5352926"/>
            <a:ext cx="2006765" cy="150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000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7" y="927796"/>
            <a:ext cx="4546363" cy="1635944"/>
          </a:xfrm>
        </p:spPr>
        <p:txBody>
          <a:bodyPr rtlCol="0">
            <a:normAutofit/>
          </a:bodyPr>
          <a:lstStyle/>
          <a:p>
            <a:pPr algn="ctr" rtl="0">
              <a:lnSpc>
                <a:spcPct val="100000"/>
              </a:lnSpc>
            </a:pPr>
            <a:r>
              <a:rPr lang="ru-RU" sz="3600" dirty="0"/>
              <a:t>Девиз: «Опережая время, путь к успеху»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3804" y="734633"/>
            <a:ext cx="5117509" cy="2022270"/>
          </a:xfrm>
        </p:spPr>
        <p:txBody>
          <a:bodyPr rtlCol="0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МБДОУ№71«Огонёк», МБДОУ№72«Алёнушка», МАДОУ№111«Дашенька» города Улан-Удэ</a:t>
            </a:r>
          </a:p>
          <a:p>
            <a:pPr rtl="0">
              <a:lnSpc>
                <a:spcPct val="150000"/>
              </a:lnSpc>
              <a:spcBef>
                <a:spcPts val="0"/>
              </a:spcBef>
            </a:pPr>
            <a:endParaRPr lang="ru-RU" sz="2000" dirty="0"/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9E651252-7998-4303-9277-270C88C7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99" y="2756903"/>
            <a:ext cx="4383791" cy="375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A5FE0C9C-DFC4-4026-A366-563744CC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87" y="4460958"/>
            <a:ext cx="56167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651A9D3E-CD18-4A15-BFD4-7EEF6365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639" y="6123367"/>
            <a:ext cx="9669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2021г</a:t>
            </a:r>
          </a:p>
        </p:txBody>
      </p:sp>
    </p:spTree>
    <p:extLst>
      <p:ext uri="{BB962C8B-B14F-4D97-AF65-F5344CB8AC3E}">
        <p14:creationId xmlns:p14="http://schemas.microsoft.com/office/powerpoint/2010/main" val="426550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32" y="332123"/>
            <a:ext cx="2042409" cy="471356"/>
          </a:xfrm>
        </p:spPr>
        <p:txBody>
          <a:bodyPr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</a:t>
            </a:r>
            <a:endParaRPr lang="ru-RU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868" y="737737"/>
            <a:ext cx="11182771" cy="2810805"/>
          </a:xfrm>
        </p:spPr>
        <p:txBody>
          <a:bodyPr rtlCol="0">
            <a:normAutofit fontScale="32500" lnSpcReduction="20000"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современного общества предъявляет новые требования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 всем образовательным учреждениям, к организации в них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воспитательно-образовательного процесса, к выбору и обоснованию содержания основных и дополнительных программ, к результатам и эффективности их деятельности, а также и новым формам сотрудничества между собой. Добиться высоких результатов в воспитании нового поколения, обеспечить условия для самореализации детей и педагогов, создать свой собственный мир - Детский сад, тот детский сад, где будет комфортно всем – и детям, и взрослым.</a:t>
            </a:r>
          </a:p>
          <a:p>
            <a:pPr rtl="0"/>
            <a:endParaRPr lang="ru-RU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AE7ADA8-8E40-4397-8F41-5880217D8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91" y="3477384"/>
            <a:ext cx="18238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Проблема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B96866B-9402-4188-82A5-2C575AEE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245" y="3900799"/>
            <a:ext cx="85271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Анализируя практику проведения традиционных форм методической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поддержки педагогических работников наших ДОО, такие как семинары, семинары-практикумы, мастер-классы, ориентированы, как правило, на наиболее профессиональных педагогов и активизируют именно их методическую, педагогическую деятельность.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643373D-F031-435F-A1BB-F5E3522490A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r="11368"/>
          <a:stretch>
            <a:fillRect/>
          </a:stretch>
        </p:blipFill>
        <p:spPr bwMode="auto">
          <a:xfrm>
            <a:off x="725958" y="3271706"/>
            <a:ext cx="2733958" cy="3510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E41414F2-0013-4E22-B545-B45C0D1A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54" y="845140"/>
            <a:ext cx="93946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Цель:</a:t>
            </a:r>
            <a:r>
              <a:rPr lang="ru-RU" altLang="ru-RU" sz="2400" dirty="0">
                <a:solidFill>
                  <a:schemeClr val="accent5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создание системы взаимо-сотрудничества ДОО г. Улан-Удэ для обеспечения благоприятных условий для повышения качества дошкольного образования посредством доступности и открытости работы ДОО, входящих в сеть.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5FB860-E0C7-414C-AA23-88456DA7158E}"/>
              </a:ext>
            </a:extLst>
          </p:cNvPr>
          <p:cNvSpPr txBox="1"/>
          <p:nvPr/>
        </p:nvSpPr>
        <p:spPr>
          <a:xfrm>
            <a:off x="521181" y="2660630"/>
            <a:ext cx="1576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F1F26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Задачи:</a:t>
            </a:r>
            <a:endParaRPr lang="ru-RU" dirty="0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A56B983-584B-4904-9AC0-C70C6B436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79" y="3443570"/>
            <a:ext cx="11699193" cy="2862322"/>
          </a:xfrm>
          <a:prstGeom prst="rect">
            <a:avLst/>
          </a:prstGeom>
          <a:solidFill>
            <a:srgbClr val="41828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Установить партнёрские отношения между ДОО, для поддержания благоприятного (как для дошкольного образовательного учреждения, так и сообщества) общественного окружения;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Составить план мероприятий по сетевому взаимодействию с учреждениями культуры и дополнительного образования;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3.Формировать положительный имидж дошкольных образовательных учреждения в местном социуме;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Создание и внедрение эффективной системы работы с педагогами, диссимиляция передового педагогического опыта, внедрение и применение методов и инновационных приемов в работе с детьми;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Расширение форм и методов взаимодействия с родителями и педагогическими сообществами города.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27" y="927796"/>
            <a:ext cx="4546363" cy="1635944"/>
          </a:xfrm>
        </p:spPr>
        <p:txBody>
          <a:bodyPr rtlCol="0">
            <a:normAutofit/>
          </a:bodyPr>
          <a:lstStyle/>
          <a:p>
            <a:pPr algn="ctr" rtl="0">
              <a:lnSpc>
                <a:spcPct val="100000"/>
              </a:lnSpc>
            </a:pPr>
            <a:r>
              <a:rPr lang="ru-RU" sz="3600" dirty="0"/>
              <a:t>Девиз: «Опережая время, путь к успеху»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795" y="611600"/>
            <a:ext cx="6647764" cy="2512463"/>
          </a:xfrm>
        </p:spPr>
        <p:txBody>
          <a:bodyPr rtlCol="0"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Эмблема проекта – Круг, объединяющий книгу и людей стремящихся в вверх, что подразумевает движение вперед и вместе.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Эмблема кластерного проекта символизирует объединение городских детских садов МБДОУ№71«Огонёк», МБДОУ№72«Алёнушка», МАДОУ№111«Дашенька» города Улан-Удэ</a:t>
            </a:r>
          </a:p>
          <a:p>
            <a:pPr rtl="0">
              <a:lnSpc>
                <a:spcPct val="150000"/>
              </a:lnSpc>
              <a:spcBef>
                <a:spcPts val="0"/>
              </a:spcBef>
            </a:pPr>
            <a:endParaRPr lang="ru-RU" sz="2000" dirty="0"/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9E651252-7998-4303-9277-270C88C7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64" y="3011648"/>
            <a:ext cx="4383791" cy="375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A5FE0C9C-DFC4-4026-A366-563744CC4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36" y="4769072"/>
            <a:ext cx="561678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Кла́стер</a:t>
            </a:r>
            <a:r>
              <a:rPr lang="ru-RU" altLang="ru-RU" sz="1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(англ. </a:t>
            </a:r>
            <a:r>
              <a:rPr lang="ru-RU" altLang="ru-RU" sz="1800" b="1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</a:t>
            </a:r>
            <a:r>
              <a:rPr lang="ru-RU" altLang="ru-RU" sz="18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скопление) — объединение нескольких однородных элементов, которое может рассматриваться как самостоятельная единица, обладающая определёнными свойствами.</a:t>
            </a:r>
          </a:p>
        </p:txBody>
      </p:sp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651A9D3E-CD18-4A15-BFD4-7EEF6365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213" y="4094236"/>
            <a:ext cx="2662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Сущность понятия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14125-2B8F-4329-A50B-3ADD071C3C9C}"/>
              </a:ext>
            </a:extLst>
          </p:cNvPr>
          <p:cNvSpPr txBox="1"/>
          <p:nvPr/>
        </p:nvSpPr>
        <p:spPr>
          <a:xfrm>
            <a:off x="5178518" y="308953"/>
            <a:ext cx="2446234" cy="30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Описание эмблемы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106750"/>
            <a:ext cx="9222764" cy="866373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ru-RU" sz="3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3100" b="1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БАНКА ЭФФЕКТИВНЫХ ПЕДАГОГИЧЕСКИХ ПРАКТИК </a:t>
            </a:r>
            <a:endParaRPr lang="ru-RU" sz="31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F10E5-6701-469C-9707-067D343946BC}"/>
              </a:ext>
            </a:extLst>
          </p:cNvPr>
          <p:cNvSpPr txBox="1"/>
          <p:nvPr/>
        </p:nvSpPr>
        <p:spPr>
          <a:xfrm>
            <a:off x="402904" y="1279856"/>
            <a:ext cx="1160477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создания :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банка эффективных практик реализации кластерного проекта посредством создания единого информационно-методического пространства для обеспечения эффективной системы взаимодействия в сфере дошкольного образования. </a:t>
            </a:r>
          </a:p>
          <a:p>
            <a:r>
              <a:rPr lang="ru-RU" sz="1600" b="1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 реализации</a:t>
            </a:r>
            <a:r>
              <a:rPr lang="ru-RU" sz="1600" b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провести аудит образовательных практик;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апробировать модель создания банка эффективных педагогических практик;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определить системы рисков в процессе внедрения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</a:t>
            </a: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обосновать выдвигаемые стратегии, цели и задачи, которые необходимо осуществить в процессе реализации проекта,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определить необходимые ресурсы для внедрения и реализации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</a:t>
            </a: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спроектировать запланированные мероприятия по </a:t>
            </a:r>
            <a:r>
              <a:rPr lang="ru-RU" sz="16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развитию и расширения сетевого взаимодействия среди педагогов города</a:t>
            </a: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0" i="0" u="none" strike="noStrike" baseline="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осуществлять контроль за выполнением мероприятий проекта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494C1-4736-4472-8EB8-711024FA2765}"/>
              </a:ext>
            </a:extLst>
          </p:cNvPr>
          <p:cNvSpPr txBox="1"/>
          <p:nvPr/>
        </p:nvSpPr>
        <p:spPr>
          <a:xfrm>
            <a:off x="4202884" y="4573065"/>
            <a:ext cx="75836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1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Материально-техническое и программное обеспечение для создания методического банка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выход в глобальную сеть Интернет;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установка на компьютерах веб-браузеров: </a:t>
            </a:r>
            <a:r>
              <a:rPr lang="en-US" sz="2000" b="1" i="0" u="none" strike="noStrike" baseline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GoogleChrome</a:t>
            </a:r>
            <a:r>
              <a:rPr lang="en-US" sz="2000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Yandex Browser, Mozilla </a:t>
            </a:r>
            <a:r>
              <a:rPr lang="en-US" sz="2000" b="1" i="0" u="none" strike="noStrike" baseline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FireFox</a:t>
            </a:r>
            <a:r>
              <a:rPr lang="en-US" sz="2000" b="1" i="0" u="none" strike="noStrike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Opera. </a:t>
            </a:r>
          </a:p>
        </p:txBody>
      </p:sp>
    </p:spTree>
    <p:extLst>
      <p:ext uri="{BB962C8B-B14F-4D97-AF65-F5344CB8AC3E}">
        <p14:creationId xmlns:p14="http://schemas.microsoft.com/office/powerpoint/2010/main" val="288594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45B1B69-5955-453A-82B9-94F55976383A}"/>
              </a:ext>
            </a:extLst>
          </p:cNvPr>
          <p:cNvSpPr/>
          <p:nvPr/>
        </p:nvSpPr>
        <p:spPr>
          <a:xfrm>
            <a:off x="1856632" y="263116"/>
            <a:ext cx="9183280" cy="7855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Структурные компоненты сетевого взаимодействия ДОО в рамках реализации проекта «Опережая время»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0AA7793-DA2A-49C8-8308-D7959279419F}"/>
              </a:ext>
            </a:extLst>
          </p:cNvPr>
          <p:cNvSpPr/>
          <p:nvPr/>
        </p:nvSpPr>
        <p:spPr>
          <a:xfrm>
            <a:off x="1030815" y="1192697"/>
            <a:ext cx="10448881" cy="3031434"/>
          </a:xfrm>
          <a:prstGeom prst="roundRect">
            <a:avLst/>
          </a:prstGeom>
          <a:solidFill>
            <a:schemeClr val="accent1">
              <a:alpha val="69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ЦЕЛЕВОЙ КОМПОНЕНТ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</a:t>
            </a: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создание системы взаимо-сотрудничества ДОО г. Улан-Удэ для обеспечения благоприятных условий для повышения качества дошкольного образования посредством доступности и открытости работы ДОО, входящих в сеть. 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Задачи: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Установить партнёрские отношения между ДОО, для поддержания благоприятного (как для дошкольного образовательного учреждения, так и сообщества) общественного окружения;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Составить план мероприятий по сетевому взаимодействию с учреждениями культуры и дополнительного образования;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3.Формировать положительный имидж дошкольных образовательных учреждения в местном социуме;</a:t>
            </a:r>
          </a:p>
          <a:p>
            <a:pPr marL="342900" lvl="0" indent="-342900" algn="just">
              <a:buFont typeface="+mj-lt"/>
              <a:buAutoNum type="arabicPeriod" startAt="4"/>
              <a:tabLst>
                <a:tab pos="457200" algn="l"/>
              </a:tabLst>
            </a:pP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 внедрение эффективной системы работы с педагогами, диссимиляция передового педагогического опыта, внедрение и применение методов и инновационных приемов в работе с детьми;</a:t>
            </a:r>
          </a:p>
          <a:p>
            <a:pPr marL="342900" lvl="0" indent="-342900" algn="just">
              <a:buFont typeface="+mj-lt"/>
              <a:buAutoNum type="arabicPeriod" startAt="4"/>
              <a:tabLst>
                <a:tab pos="457200" algn="l"/>
              </a:tabLst>
            </a:pPr>
            <a:r>
              <a:rPr lang="ru-RU" sz="14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Расширение форм и методов взаимодействия с родителями и педагогическими сообществами города.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429DBE1-10A2-45C2-8C41-0BE01DB05E45}"/>
              </a:ext>
            </a:extLst>
          </p:cNvPr>
          <p:cNvSpPr/>
          <p:nvPr/>
        </p:nvSpPr>
        <p:spPr>
          <a:xfrm>
            <a:off x="5086350" y="4015406"/>
            <a:ext cx="2019300" cy="771525"/>
          </a:xfrm>
          <a:prstGeom prst="roundRect">
            <a:avLst/>
          </a:prstGeom>
          <a:solidFill>
            <a:schemeClr val="accent1">
              <a:lumMod val="75000"/>
              <a:alpha val="80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СЕТЕВОГО ВЗАИМОДЕЙСТВИЯ</a:t>
            </a:r>
            <a:endParaRPr lang="ru-RU" sz="1200" dirty="0">
              <a:solidFill>
                <a:schemeClr val="bg1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B40B258-479B-4E64-893E-BC693B12F62D}"/>
              </a:ext>
            </a:extLst>
          </p:cNvPr>
          <p:cNvSpPr/>
          <p:nvPr/>
        </p:nvSpPr>
        <p:spPr>
          <a:xfrm>
            <a:off x="2599806" y="3966680"/>
            <a:ext cx="2219325" cy="1386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Сетевые партнеры: образовательные организации, профессиональные организации, высшие учебные организации</a:t>
            </a:r>
            <a:endParaRPr lang="ru-RU" sz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61744E3-74E4-46F8-BEAA-C48B91DF596A}"/>
              </a:ext>
            </a:extLst>
          </p:cNvPr>
          <p:cNvSpPr/>
          <p:nvPr/>
        </p:nvSpPr>
        <p:spPr>
          <a:xfrm>
            <a:off x="7640087" y="3930507"/>
            <a:ext cx="2219325" cy="14192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етевые партнеры: общественные организации, учреждения культуры и спорта</a:t>
            </a:r>
            <a:endParaRPr lang="ru-RU" sz="1400" dirty="0">
              <a:solidFill>
                <a:schemeClr val="bg1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Стрелка: влево-вправо 15">
            <a:extLst>
              <a:ext uri="{FF2B5EF4-FFF2-40B4-BE49-F238E27FC236}">
                <a16:creationId xmlns:a16="http://schemas.microsoft.com/office/drawing/2014/main" id="{F0778A06-6B10-49A6-99B4-5184FAD5E5F2}"/>
              </a:ext>
            </a:extLst>
          </p:cNvPr>
          <p:cNvSpPr/>
          <p:nvPr/>
        </p:nvSpPr>
        <p:spPr>
          <a:xfrm>
            <a:off x="4897817" y="4980738"/>
            <a:ext cx="2396365" cy="342900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393952D-1AA4-4410-9A54-5D8AE833ED41}"/>
              </a:ext>
            </a:extLst>
          </p:cNvPr>
          <p:cNvSpPr/>
          <p:nvPr/>
        </p:nvSpPr>
        <p:spPr>
          <a:xfrm>
            <a:off x="740095" y="5353462"/>
            <a:ext cx="4346255" cy="12414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ФОРМЫ СЕТЕВОГО ВЗАИМОДЕЙСТВИЯ 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Сетевые образовательные события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Сетевые образовательные проекты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Сетевые образовательные программы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3808BCB-6DA1-4E04-B4D6-D4C8D0672E4F}"/>
              </a:ext>
            </a:extLst>
          </p:cNvPr>
          <p:cNvSpPr/>
          <p:nvPr/>
        </p:nvSpPr>
        <p:spPr>
          <a:xfrm>
            <a:off x="6907696" y="5353461"/>
            <a:ext cx="4790661" cy="12414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РЕЗУЛЬТАТИВНЫЙ КОМПОНЕНТ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мониторинга эффективности сетевого взаимодействия ДОО в сочетании с использованием поддержки социального партнера</a:t>
            </a:r>
            <a:endParaRPr lang="ru-RU" sz="14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0000"/>
              </a:solidFill>
              <a:effectLst/>
              <a:latin typeface="Microsoft Sans Serif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2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6">
            <a:extLst>
              <a:ext uri="{FF2B5EF4-FFF2-40B4-BE49-F238E27FC236}">
                <a16:creationId xmlns:a16="http://schemas.microsoft.com/office/drawing/2014/main" id="{0A6D88FC-CF4C-43E2-A8B4-999F37065C53}"/>
              </a:ext>
            </a:extLst>
          </p:cNvPr>
          <p:cNvSpPr txBox="1">
            <a:spLocks/>
          </p:cNvSpPr>
          <p:nvPr/>
        </p:nvSpPr>
        <p:spPr>
          <a:xfrm>
            <a:off x="408626" y="181670"/>
            <a:ext cx="11374748" cy="73169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реализации проекта прошли районные семинары на платформе</a:t>
            </a: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zoom </a:t>
            </a: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среди педагогов ДОО  Железнодорожного района города Улан-Удэ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388D1-5997-4F52-8076-E01E0F260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015"/>
            <a:ext cx="3935324" cy="2951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46E219-8419-4806-9999-CB5D0828F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409" y="840492"/>
            <a:ext cx="4088021" cy="306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B64C88-C9B4-4F8F-B8B2-C119F7AFA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533" y="3829775"/>
            <a:ext cx="3935322" cy="295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1BBB00-9E31-4514-B3C3-C57A5D484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30" y="891830"/>
            <a:ext cx="4019568" cy="301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61A67E-1AE5-47B7-AA24-12F4EAB3B2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471" y="3906506"/>
            <a:ext cx="3050094" cy="280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BEB611-737D-46CA-A682-14B6E40D1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5712" y="4057945"/>
            <a:ext cx="4538871" cy="272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019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83DAD7-7222-424F-A48B-65F45BEB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" y="165617"/>
            <a:ext cx="3908819" cy="293161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B69C9E9-1ECB-41E0-AE67-D3775F5D6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712" y="165617"/>
            <a:ext cx="4025347" cy="30190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87FF4C-5957-472F-8675-606DFBEBC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538" y="3268052"/>
            <a:ext cx="4636318" cy="347724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4AC0FE7-ADB8-4116-9ECA-7F7243276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96" y="3268052"/>
            <a:ext cx="4495228" cy="3371421"/>
          </a:xfrm>
          <a:prstGeom prst="rect">
            <a:avLst/>
          </a:prstGeom>
        </p:spPr>
      </p:pic>
      <p:sp>
        <p:nvSpPr>
          <p:cNvPr id="44" name="Текст 19">
            <a:extLst>
              <a:ext uri="{FF2B5EF4-FFF2-40B4-BE49-F238E27FC236}">
                <a16:creationId xmlns:a16="http://schemas.microsoft.com/office/drawing/2014/main" id="{4055A67C-0F9E-4ADB-9E3C-908F1D6C5E00}"/>
              </a:ext>
            </a:extLst>
          </p:cNvPr>
          <p:cNvSpPr txBox="1">
            <a:spLocks/>
          </p:cNvSpPr>
          <p:nvPr/>
        </p:nvSpPr>
        <p:spPr>
          <a:xfrm>
            <a:off x="4078296" y="1002184"/>
            <a:ext cx="3832453" cy="1345875"/>
          </a:xfrm>
          <a:prstGeom prst="rect">
            <a:avLst/>
          </a:prstGeom>
          <a:solidFill>
            <a:srgbClr val="002060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семинарах педагоги делятся опытом внедрения инновационных форм и методов и приемов в работе с детьми </a:t>
            </a:r>
          </a:p>
        </p:txBody>
      </p:sp>
    </p:spTree>
    <p:extLst>
      <p:ext uri="{BB962C8B-B14F-4D97-AF65-F5344CB8AC3E}">
        <p14:creationId xmlns:p14="http://schemas.microsoft.com/office/powerpoint/2010/main" val="2032607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485" y="438999"/>
            <a:ext cx="10085113" cy="1753847"/>
          </a:xfrm>
        </p:spPr>
        <p:txBody>
          <a:bodyPr rtlCol="0">
            <a:normAutofit fontScale="90000"/>
          </a:bodyPr>
          <a:lstStyle/>
          <a:p>
            <a:pPr marL="25400" indent="457200">
              <a:lnSpc>
                <a:spcPct val="10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Оценочно-результативные критерии и показатели эффективности реализации проекта</a:t>
            </a:r>
            <a:br>
              <a:rPr lang="ru-RU" sz="4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9FC16E-0565-4F15-ADF4-D47E123315F1}"/>
              </a:ext>
            </a:extLst>
          </p:cNvPr>
          <p:cNvSpPr txBox="1"/>
          <p:nvPr/>
        </p:nvSpPr>
        <p:spPr>
          <a:xfrm>
            <a:off x="221605" y="4552827"/>
            <a:ext cx="27376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400" marR="12700" indent="457200"/>
            <a:r>
              <a:rPr lang="ru-RU" sz="1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использования сетевого взаимодействия можно выделить:</a:t>
            </a:r>
          </a:p>
          <a:p>
            <a:pPr marL="342900" marR="12700" lvl="0" indent="-342900"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796290" algn="l"/>
              </a:tabLst>
            </a:pPr>
            <a:r>
              <a:rPr lang="ru-RU" sz="1400" b="1" u="none" strike="noStrike" spc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обновление содержания, форм и средств организации образовательного процесса;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8C1C0E-C3CB-4223-949F-77FA5438B309}"/>
              </a:ext>
            </a:extLst>
          </p:cNvPr>
          <p:cNvSpPr txBox="1"/>
          <p:nvPr/>
        </p:nvSpPr>
        <p:spPr>
          <a:xfrm>
            <a:off x="-1" y="2082981"/>
            <a:ext cx="3054095" cy="1287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2700" lvl="0" indent="-342900" algn="just">
              <a:lnSpc>
                <a:spcPts val="2425"/>
              </a:lnSpc>
              <a:spcBef>
                <a:spcPts val="3600"/>
              </a:spcBef>
              <a:spcAft>
                <a:spcPts val="900"/>
              </a:spcAft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735330" algn="l"/>
              </a:tabLst>
            </a:pPr>
            <a:r>
              <a:rPr lang="ru-RU" sz="1400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уровня внешней оценки качества образования организаций - участников взаимодействия;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D0A895-7536-4A1B-A24D-3E5954939770}"/>
              </a:ext>
            </a:extLst>
          </p:cNvPr>
          <p:cNvSpPr txBox="1"/>
          <p:nvPr/>
        </p:nvSpPr>
        <p:spPr>
          <a:xfrm>
            <a:off x="9004851" y="4356134"/>
            <a:ext cx="2965544" cy="2513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2700" lvl="0" indent="-342900" algn="just">
              <a:lnSpc>
                <a:spcPts val="2425"/>
              </a:lnSpc>
              <a:spcBef>
                <a:spcPts val="3600"/>
              </a:spcBef>
              <a:spcAft>
                <a:spcPts val="880"/>
              </a:spcAft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604520" algn="l"/>
              </a:tabLst>
            </a:pPr>
            <a:r>
              <a:rPr lang="ru-RU" sz="1400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устойчивой сетевой организационной структуры на основе перераспределения полномочий и функций в организации образовательного процесса, управления;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312793-77C5-4731-BACA-02DE56E44AAA}"/>
              </a:ext>
            </a:extLst>
          </p:cNvPr>
          <p:cNvSpPr txBox="1"/>
          <p:nvPr/>
        </p:nvSpPr>
        <p:spPr>
          <a:xfrm>
            <a:off x="3178884" y="4544319"/>
            <a:ext cx="2517118" cy="1655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2700" lvl="0" indent="-342900" algn="just">
              <a:lnSpc>
                <a:spcPts val="2450"/>
              </a:lnSpc>
              <a:spcBef>
                <a:spcPts val="3600"/>
              </a:spcBef>
              <a:spcAft>
                <a:spcPts val="1780"/>
              </a:spcAft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915670" algn="l"/>
              </a:tabLst>
            </a:pPr>
            <a:r>
              <a:rPr lang="ru-RU" sz="1400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инновационного поведения субъектов образовательного процесса;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4B7F36-C83D-405A-B79F-1ADD26DAFC3D}"/>
              </a:ext>
            </a:extLst>
          </p:cNvPr>
          <p:cNvSpPr txBox="1"/>
          <p:nvPr/>
        </p:nvSpPr>
        <p:spPr>
          <a:xfrm>
            <a:off x="6403828" y="2635520"/>
            <a:ext cx="206431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350"/>
              </a:lnSpc>
              <a:spcBef>
                <a:spcPts val="3600"/>
              </a:spcBef>
              <a:spcAft>
                <a:spcPts val="875"/>
              </a:spcAft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582930" algn="l"/>
              </a:tabLst>
            </a:pPr>
            <a:r>
              <a:rPr lang="ru-RU" sz="1350" b="1" u="none" strike="noStrike" spc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появление новых педагогических практик;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530FC4-CA8D-4779-80D6-74F9EC90F8A2}"/>
              </a:ext>
            </a:extLst>
          </p:cNvPr>
          <p:cNvSpPr txBox="1"/>
          <p:nvPr/>
        </p:nvSpPr>
        <p:spPr>
          <a:xfrm>
            <a:off x="9045736" y="2082981"/>
            <a:ext cx="3057715" cy="1591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2700" lvl="0" indent="-342900" algn="just">
              <a:lnSpc>
                <a:spcPts val="2425"/>
              </a:lnSpc>
              <a:spcBef>
                <a:spcPts val="3600"/>
              </a:spcBef>
              <a:spcAft>
                <a:spcPts val="1760"/>
              </a:spcAft>
              <a:buClr>
                <a:srgbClr val="000000"/>
              </a:buClr>
              <a:buSzPts val="1350"/>
              <a:buFont typeface="Symbol" panose="05050102010706020507" pitchFamily="18" charset="2"/>
              <a:buChar char="-"/>
              <a:tabLst>
                <a:tab pos="631825" algn="l"/>
              </a:tabLst>
            </a:pPr>
            <a:r>
              <a:rPr lang="ru-RU" sz="1400" b="1" u="none" strike="noStrike" spc="0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готовность педагогов к эффективной реализации лучших педагогических практик с использованием сетевого взаимодействия.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917C235-4501-4860-AF7F-2AC324B3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00" y="4552827"/>
            <a:ext cx="2236166" cy="22361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5567F80-08C1-4DFA-AC49-AADC0B65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256" y="2023112"/>
            <a:ext cx="2344746" cy="23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56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1327_TF44868783.potx" id="{D220FF32-8609-483C-A5BA-C411C8F95145}" vid="{81955614-B51E-4FF9-BA08-1EC8C61B2C94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яркая утонченная презентация</Template>
  <TotalTime>125</TotalTime>
  <Words>944</Words>
  <Application>Microsoft Office PowerPoint</Application>
  <PresentationFormat>Широкоэкранный</PresentationFormat>
  <Paragraphs>115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Constantia</vt:lpstr>
      <vt:lpstr>Corbel</vt:lpstr>
      <vt:lpstr>Helvetica Light</vt:lpstr>
      <vt:lpstr>Microsoft Sans Serif</vt:lpstr>
      <vt:lpstr>Raleway</vt:lpstr>
      <vt:lpstr>Symbol</vt:lpstr>
      <vt:lpstr>Tahoma</vt:lpstr>
      <vt:lpstr>Times New Roman</vt:lpstr>
      <vt:lpstr>Wingdings</vt:lpstr>
      <vt:lpstr>Тема Office</vt:lpstr>
      <vt:lpstr>Сетевого взаимодействия и сотрудничества  дошкольных образовательных организаций  г. Улан –Удэ железнодорожного района </vt:lpstr>
      <vt:lpstr> Актуальность</vt:lpstr>
      <vt:lpstr>Презентация PowerPoint</vt:lpstr>
      <vt:lpstr>Девиз: «Опережая время, путь к успеху»</vt:lpstr>
      <vt:lpstr> СОЗДАНИЕ БАНКА ЭФФЕКТИВНЫХ ПЕДАГОГИЧЕСКИХ ПРАКТИК </vt:lpstr>
      <vt:lpstr>Презентация PowerPoint</vt:lpstr>
      <vt:lpstr>Презентация PowerPoint</vt:lpstr>
      <vt:lpstr>Презентация PowerPoint</vt:lpstr>
      <vt:lpstr>Оценочно-результативные критерии и показатели эффективности реализации проекта </vt:lpstr>
      <vt:lpstr>Photo Collage</vt:lpstr>
      <vt:lpstr>Девиз: «Опережая время, путь к успеху»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Сетевого взаимодействия и сотрудничества  дошкольных образовательных организаций  г. Улан –Удэ железнодорожного района</dc:title>
  <dc:creator>Marina</dc:creator>
  <cp:lastModifiedBy>Marina</cp:lastModifiedBy>
  <cp:revision>14</cp:revision>
  <dcterms:created xsi:type="dcterms:W3CDTF">2021-03-09T12:30:14Z</dcterms:created>
  <dcterms:modified xsi:type="dcterms:W3CDTF">2021-03-09T14:35:46Z</dcterms:modified>
</cp:coreProperties>
</file>