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8" r:id="rId6"/>
    <p:sldId id="289" r:id="rId7"/>
    <p:sldId id="277" r:id="rId8"/>
    <p:sldId id="274" r:id="rId9"/>
    <p:sldId id="290" r:id="rId10"/>
    <p:sldId id="275" r:id="rId11"/>
    <p:sldId id="270" r:id="rId12"/>
    <p:sldId id="271" r:id="rId13"/>
    <p:sldId id="273" r:id="rId14"/>
    <p:sldId id="268" r:id="rId15"/>
    <p:sldId id="282" r:id="rId16"/>
    <p:sldId id="283" r:id="rId17"/>
    <p:sldId id="266" r:id="rId18"/>
    <p:sldId id="287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944" autoAdjust="0"/>
  </p:normalViewPr>
  <p:slideViewPr>
    <p:cSldViewPr>
      <p:cViewPr>
        <p:scale>
          <a:sx n="77" d="100"/>
          <a:sy n="77" d="100"/>
        </p:scale>
        <p:origin x="-9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09759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3835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3493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797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3124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2412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728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077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2155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368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5492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069050-B16F-4A5F-B25E-E0221227B5C5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15F101-F593-4F94-9FED-9A6B14BFB3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microsoft.com/office/2007/relationships/hdphoto" Target="../media/hdphoto2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agadochnijmir.forum2x2.ru/t1083-topic" TargetMode="External"/><Relationship Id="rId13" Type="http://schemas.openxmlformats.org/officeDocument/2006/relationships/hyperlink" Target="http://ur-ga.ru/culture/?n=1548" TargetMode="External"/><Relationship Id="rId3" Type="http://schemas.openxmlformats.org/officeDocument/2006/relationships/hyperlink" Target="http://rasfokus.ru/images/photos" TargetMode="External"/><Relationship Id="rId7" Type="http://schemas.openxmlformats.org/officeDocument/2006/relationships/hyperlink" Target="http://www.maaam.ru/detskijsad/fototchet-s-vesenego-prazdnika-snegovik-i-vesna.html" TargetMode="External"/><Relationship Id="rId12" Type="http://schemas.openxmlformats.org/officeDocument/2006/relationships/hyperlink" Target="http://dobart.ru/beryoza.html" TargetMode="External"/><Relationship Id="rId2" Type="http://schemas.openxmlformats.org/officeDocument/2006/relationships/hyperlink" Target="http://yandex.ru/imag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ar-ushka.ya.ru/replies.xml?item_no=581" TargetMode="External"/><Relationship Id="rId11" Type="http://schemas.openxmlformats.org/officeDocument/2006/relationships/hyperlink" Target="http://searchmasterclass.net/raznye-master-klassy-i-podelki/452849-troica-8.html" TargetMode="External"/><Relationship Id="rId5" Type="http://schemas.openxmlformats.org/officeDocument/2006/relationships/hyperlink" Target="http://berlogamisha.mybb.ru/viewtopic.php?id=208&amp;p=2" TargetMode="External"/><Relationship Id="rId10" Type="http://schemas.openxmlformats.org/officeDocument/2006/relationships/hyperlink" Target="http://www.rosleshoz.gov.ru/media/photos/73/?start=1761" TargetMode="External"/><Relationship Id="rId4" Type="http://schemas.openxmlformats.org/officeDocument/2006/relationships/hyperlink" Target="http://www.chitalnya.ru/work/328294/" TargetMode="External"/><Relationship Id="rId9" Type="http://schemas.openxmlformats.org/officeDocument/2006/relationships/hyperlink" Target="http://www.stihi.ru/2014/02/09/1555" TargetMode="External"/><Relationship Id="rId14" Type="http://schemas.openxmlformats.org/officeDocument/2006/relationships/hyperlink" Target="http://www.slavyanskaya-kultura.ru/blogs/kuhnja-vedm-poleznye-tain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aland.ru/list/zakolki-berestyanye/" TargetMode="External"/><Relationship Id="rId3" Type="http://schemas.openxmlformats.org/officeDocument/2006/relationships/hyperlink" Target="http://big-image.ru/image-2335" TargetMode="External"/><Relationship Id="rId7" Type="http://schemas.openxmlformats.org/officeDocument/2006/relationships/hyperlink" Target="http://2berega.spb.ru/user/titova46/blog/397293/" TargetMode="External"/><Relationship Id="rId2" Type="http://schemas.openxmlformats.org/officeDocument/2006/relationships/hyperlink" Target="http://www.livemaster.ru/item/2540903-dlya-doma-interera-hlebnitsa-horovo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ishime.ru/blogs/2013/04/06/svet-v-okoshke-luchina-gorit/" TargetMode="External"/><Relationship Id="rId11" Type="http://schemas.openxmlformats.org/officeDocument/2006/relationships/hyperlink" Target="http://www.edu54.ru/node/29548" TargetMode="External"/><Relationship Id="rId5" Type="http://schemas.openxmlformats.org/officeDocument/2006/relationships/hyperlink" Target="http://mebli.altervista.org/mebel-iz-berezy/" TargetMode="External"/><Relationship Id="rId10" Type="http://schemas.openxmlformats.org/officeDocument/2006/relationships/hyperlink" Target="http://www.comgun.ru/history/3873-slavyanskaya-obuv-uxodit-v-proshloe.html" TargetMode="External"/><Relationship Id="rId4" Type="http://schemas.openxmlformats.org/officeDocument/2006/relationships/hyperlink" Target="http://www.belik.ua/637-mebel-iz-berezy-dlya-cenitelej-naturalnyx-intererov.html" TargetMode="External"/><Relationship Id="rId9" Type="http://schemas.openxmlformats.org/officeDocument/2006/relationships/hyperlink" Target="http://rusmudr.ru/post/how-to-plete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Русская берёзка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20880" cy="1176536"/>
          </a:xfrm>
        </p:spPr>
        <p:txBody>
          <a:bodyPr anchor="ctr"/>
          <a:lstStyle/>
          <a:p>
            <a:endParaRPr lang="ru-RU" sz="2000" b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19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4461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плетут лапти,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даже резные украшения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700808"/>
            <a:ext cx="3065725" cy="2340000"/>
          </a:xfrm>
          <a:ln w="19050">
            <a:solidFill>
              <a:srgbClr val="008A3E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1717081"/>
            <a:ext cx="3177552" cy="2340000"/>
          </a:xfrm>
          <a:prstGeom prst="rect">
            <a:avLst/>
          </a:prstGeom>
          <a:ln w="19050">
            <a:solidFill>
              <a:srgbClr val="008A3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10856" b="6049"/>
          <a:stretch/>
        </p:blipFill>
        <p:spPr>
          <a:xfrm>
            <a:off x="6948264" y="4347623"/>
            <a:ext cx="1368000" cy="146631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16196" r="4098" b="5650"/>
          <a:stretch/>
        </p:blipFill>
        <p:spPr>
          <a:xfrm>
            <a:off x="3779912" y="4830343"/>
            <a:ext cx="2974313" cy="140676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0" y="4437112"/>
            <a:ext cx="2691030" cy="1800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20072" y="4057908"/>
            <a:ext cx="14519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Лапти</a:t>
            </a:r>
            <a:endParaRPr lang="ru-RU" sz="28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879" y="6309320"/>
            <a:ext cx="269900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Заколки для волос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5401" y="6237312"/>
            <a:ext cx="150675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Браслеты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962" y="5841023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Серьги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70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776"/>
            <a:ext cx="7859216" cy="1152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Берестяная резьба во всём мире славится.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неё игрушки и сувениры делают, по всему свету они расходятся, дарят душевное тепло русской берёзки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264000" cy="2448000"/>
          </a:xfr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65" y="1628800"/>
            <a:ext cx="3423431" cy="244827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3120000" cy="234000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2469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7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Весной берёзка соком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целительным всех угощает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11539"/>
          <a:stretch/>
        </p:blipFill>
        <p:spPr>
          <a:xfrm>
            <a:off x="467544" y="1556792"/>
            <a:ext cx="2100106" cy="230729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89" y="1628800"/>
            <a:ext cx="552000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34163"/>
            <a:ext cx="1944216" cy="26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4617" r="11676" b="4429"/>
          <a:stretch/>
        </p:blipFill>
        <p:spPr>
          <a:xfrm>
            <a:off x="5148064" y="4795693"/>
            <a:ext cx="1225930" cy="19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06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6000" cy="1260000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Своими почками да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листьями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людей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лечит,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бане веничком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парит, всем здоровья дарит.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244223" cy="454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1191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русской берёзке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сказки складывают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AF"/>
              </a:clrFrom>
              <a:clrTo>
                <a:srgbClr val="FFFF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984776" cy="4750839"/>
          </a:xfrm>
        </p:spPr>
      </p:pic>
    </p:spTree>
    <p:extLst>
      <p:ext uri="{BB962C8B-B14F-4D97-AF65-F5344CB8AC3E}">
        <p14:creationId xmlns:p14="http://schemas.microsoft.com/office/powerpoint/2010/main" val="40068918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40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Русской берёзке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стихи посвящают…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816000" cy="5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5229200"/>
            <a:ext cx="8100000" cy="1200329"/>
          </a:xfrm>
          <a:prstGeom prst="rect">
            <a:avLst/>
          </a:prstGeom>
        </p:spPr>
        <p:txBody>
          <a:bodyPr wrap="square" numCol="2" spcCol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вы, берёзы тонкие,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нынче зелены?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праздника,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праздника,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мая, для весны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indent="893763"/>
            <a:r>
              <a:rPr lang="ru-RU" sz="2400" b="1" i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 </a:t>
            </a:r>
            <a:r>
              <a:rPr lang="ru-RU" sz="2400" b="1" i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Благинина</a:t>
            </a:r>
            <a:endParaRPr lang="ru-RU" sz="2400" b="1" i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600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</a:t>
            </a:r>
            <a:endParaRPr lang="ru-RU" sz="48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3820" y="4365104"/>
            <a:ext cx="183255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 Воронько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952834"/>
            <a:ext cx="36004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красы-берёзки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Платье серебрится.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красы-берёзки</a:t>
            </a:r>
          </a:p>
          <a:p>
            <a:pPr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Зелены косицы…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>
          <a:xfrm>
            <a:off x="827579" y="1484784"/>
            <a:ext cx="4324677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7827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Зайди в берёзовый лес!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ты словно окажешься среди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подружек в нарядных белых сарафанах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4588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в одной стране мира нет столько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нас, в России.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Берёза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символ России, нашей Родины.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624000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3935" y="4941168"/>
            <a:ext cx="435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моя мама,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тобой я горда и упряма.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Твоею живу я силой,</a:t>
            </a:r>
          </a:p>
          <a:p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Отчизна моя. Россия</a:t>
            </a:r>
            <a:r>
              <a:rPr lang="ru-RU" sz="20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454" y="4417948"/>
            <a:ext cx="194957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2699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720079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Используемые </a:t>
            </a:r>
            <a:r>
              <a:rPr lang="ru-RU" sz="2800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</a:t>
            </a:r>
            <a:endParaRPr lang="ru-RU" sz="2800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748464" cy="5040560"/>
          </a:xfrm>
        </p:spPr>
        <p:txBody>
          <a:bodyPr anchor="t"/>
          <a:lstStyle/>
          <a:p>
            <a:r>
              <a:rPr lang="ru-RU" sz="1800" u="sng" dirty="0">
                <a:hlinkClick r:id="rId2"/>
              </a:rPr>
              <a:t>http://yandex.ru/images</a:t>
            </a:r>
            <a:endParaRPr lang="ru-RU" sz="1800" dirty="0"/>
          </a:p>
          <a:p>
            <a:r>
              <a:rPr lang="ru-RU" sz="1800" u="sng" dirty="0" smtClean="0">
                <a:hlinkClick r:id="rId3"/>
              </a:rPr>
              <a:t>http</a:t>
            </a:r>
            <a:r>
              <a:rPr lang="ru-RU" sz="1800" u="sng" dirty="0">
                <a:hlinkClick r:id="rId3"/>
              </a:rPr>
              <a:t>://</a:t>
            </a:r>
            <a:r>
              <a:rPr lang="ru-RU" sz="1800" u="sng" dirty="0" smtClean="0">
                <a:hlinkClick r:id="rId3"/>
              </a:rPr>
              <a:t>rasfokus.ru/images/photos</a:t>
            </a:r>
            <a:endParaRPr lang="ru-RU" sz="1800" u="sng" dirty="0" smtClean="0"/>
          </a:p>
          <a:p>
            <a:r>
              <a:rPr lang="ru-RU" sz="1800" u="sng" dirty="0" smtClean="0">
                <a:hlinkClick r:id="rId4"/>
              </a:rPr>
              <a:t>http</a:t>
            </a:r>
            <a:r>
              <a:rPr lang="ru-RU" sz="1800" u="sng" dirty="0">
                <a:hlinkClick r:id="rId4"/>
              </a:rPr>
              <a:t>://www.chitalnya.ru/work/328294/</a:t>
            </a:r>
            <a:endParaRPr lang="ru-RU" sz="1800" dirty="0"/>
          </a:p>
          <a:p>
            <a:r>
              <a:rPr lang="ru-RU" sz="1800" u="sng" dirty="0">
                <a:hlinkClick r:id="rId5"/>
              </a:rPr>
              <a:t>http://berlogamisha.mybb.ru/viewtopic.php?id=208&amp;p=2</a:t>
            </a:r>
            <a:endParaRPr lang="ru-RU" sz="1800" dirty="0"/>
          </a:p>
          <a:p>
            <a:r>
              <a:rPr lang="ru-RU" sz="1800" u="sng" dirty="0">
                <a:hlinkClick r:id="rId6"/>
              </a:rPr>
              <a:t>http://star-ushka.ya.ru/replies.xml?item_no=581</a:t>
            </a:r>
            <a:endParaRPr lang="ru-RU" sz="1800" dirty="0"/>
          </a:p>
          <a:p>
            <a:r>
              <a:rPr lang="ru-RU" sz="1800" u="sng" dirty="0">
                <a:hlinkClick r:id="rId7"/>
              </a:rPr>
              <a:t>http://www.maaam.ru/detskijsad/fototchet-s-vesenego-prazdnika-snegovik-i-vesna.html</a:t>
            </a:r>
            <a:endParaRPr lang="ru-RU" sz="1800" dirty="0"/>
          </a:p>
          <a:p>
            <a:r>
              <a:rPr lang="ru-RU" sz="1800" u="sng" dirty="0">
                <a:hlinkClick r:id="rId8"/>
              </a:rPr>
              <a:t>http://zagadochnijmir.forum2x2.ru/t1083-topic</a:t>
            </a:r>
            <a:endParaRPr lang="ru-RU" sz="1800" dirty="0"/>
          </a:p>
          <a:p>
            <a:r>
              <a:rPr lang="ru-RU" sz="1800" u="sng" dirty="0">
                <a:hlinkClick r:id="rId9"/>
              </a:rPr>
              <a:t>http://www.stihi.ru/2014/02/09/1555</a:t>
            </a:r>
            <a:endParaRPr lang="ru-RU" sz="1800" dirty="0"/>
          </a:p>
          <a:p>
            <a:r>
              <a:rPr lang="ru-RU" sz="1800" u="sng" dirty="0">
                <a:hlinkClick r:id="rId10"/>
              </a:rPr>
              <a:t>http://www.rosleshoz.gov.ru/media/photos/73/?start=1761</a:t>
            </a:r>
            <a:endParaRPr lang="ru-RU" sz="1800" dirty="0"/>
          </a:p>
          <a:p>
            <a:r>
              <a:rPr lang="ru-RU" sz="1800" u="sng" dirty="0">
                <a:hlinkClick r:id="rId11"/>
              </a:rPr>
              <a:t>http://searchmasterclass.net/raznye-master-klassy-i-podelki/452849-troica-8.html</a:t>
            </a:r>
            <a:endParaRPr lang="ru-RU" sz="1800" dirty="0"/>
          </a:p>
          <a:p>
            <a:r>
              <a:rPr lang="ru-RU" sz="1800" u="sng" dirty="0" smtClean="0">
                <a:hlinkClick r:id="rId12"/>
              </a:rPr>
              <a:t>http</a:t>
            </a:r>
            <a:r>
              <a:rPr lang="ru-RU" sz="1800" u="sng" dirty="0">
                <a:hlinkClick r:id="rId12"/>
              </a:rPr>
              <a:t>://dobart.ru/beryoza.html</a:t>
            </a:r>
            <a:endParaRPr lang="ru-RU" sz="1800" dirty="0"/>
          </a:p>
          <a:p>
            <a:r>
              <a:rPr lang="ru-RU" sz="1800" u="sng" dirty="0" smtClean="0">
                <a:hlinkClick r:id="rId13"/>
              </a:rPr>
              <a:t>http</a:t>
            </a:r>
            <a:r>
              <a:rPr lang="ru-RU" sz="1800" u="sng" dirty="0">
                <a:hlinkClick r:id="rId13"/>
              </a:rPr>
              <a:t>://ur-ga.ru/culture/?n=1548</a:t>
            </a:r>
            <a:endParaRPr lang="ru-RU" sz="1800" dirty="0"/>
          </a:p>
          <a:p>
            <a:r>
              <a:rPr lang="ru-RU" sz="1800" u="sng" dirty="0" smtClean="0">
                <a:hlinkClick r:id="rId14"/>
              </a:rPr>
              <a:t>http</a:t>
            </a:r>
            <a:r>
              <a:rPr lang="ru-RU" sz="1800" u="sng" dirty="0">
                <a:hlinkClick r:id="rId14"/>
              </a:rPr>
              <a:t>://www.slavyanskaya-kultura.ru/blogs/kuhnja-vedm-poleznye-tainy</a:t>
            </a:r>
            <a:endParaRPr lang="ru-RU" sz="1800" dirty="0"/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940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214290"/>
            <a:ext cx="321471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30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Берёза</a:t>
            </a:r>
            <a:endParaRPr lang="ru-RU" sz="5400" b="1" spc="30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9a048_36eddea5_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5" r="14375" b="10625"/>
          <a:stretch>
            <a:fillRect/>
          </a:stretch>
        </p:blipFill>
        <p:spPr>
          <a:xfrm>
            <a:off x="2071670" y="1500174"/>
            <a:ext cx="4116432" cy="490539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14414" y="1714488"/>
            <a:ext cx="66600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Разбежались по опушке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белых платьицах подружки.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заботясь о погоде,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сарафане белом ходит.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 один из тёплых дней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 серёжки дарит 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357166"/>
            <a:ext cx="311655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Загадка</a:t>
            </a:r>
          </a:p>
        </p:txBody>
      </p:sp>
    </p:spTree>
    <p:extLst>
      <p:ext uri="{BB962C8B-B14F-4D97-AF65-F5344CB8AC3E}">
        <p14:creationId xmlns:p14="http://schemas.microsoft.com/office/powerpoint/2010/main" val="26691022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048672" cy="606276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Используемые источники</a:t>
            </a:r>
            <a:endParaRPr lang="ru-RU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748464" cy="3960440"/>
          </a:xfrm>
        </p:spPr>
        <p:txBody>
          <a:bodyPr anchor="t"/>
          <a:lstStyle/>
          <a:p>
            <a:r>
              <a:rPr lang="ru-RU" u="sng" dirty="0">
                <a:hlinkClick r:id="rId2"/>
              </a:rPr>
              <a:t>http://www.livemaster.ru/item/2540903-dlya-doma-interera-hlebnitsa-horovod</a:t>
            </a:r>
            <a:endParaRPr lang="ru-RU" dirty="0"/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://big-image.ru/image-2335</a:t>
            </a:r>
            <a:endParaRPr lang="ru-RU" dirty="0"/>
          </a:p>
          <a:p>
            <a:r>
              <a:rPr lang="ru-RU" u="sng" dirty="0">
                <a:hlinkClick r:id="rId4"/>
              </a:rPr>
              <a:t>http://www.belik.ua/637-mebel-iz-berezy-dlya-cenitelej-naturalnyx-intererov.html</a:t>
            </a:r>
            <a:endParaRPr lang="ru-RU" dirty="0"/>
          </a:p>
          <a:p>
            <a:r>
              <a:rPr lang="ru-RU" u="sng" dirty="0">
                <a:hlinkClick r:id="rId5"/>
              </a:rPr>
              <a:t>http://mebli.altervista.org/mebel-iz-berezy/</a:t>
            </a:r>
            <a:endParaRPr lang="ru-RU" dirty="0"/>
          </a:p>
          <a:p>
            <a:r>
              <a:rPr lang="ru-RU" u="sng" dirty="0">
                <a:hlinkClick r:id="rId6"/>
              </a:rPr>
              <a:t>http://www.vishime.ru/blogs/2013/04/06/svet-v-okoshke-luchina-gorit/</a:t>
            </a:r>
            <a:endParaRPr lang="ru-RU" dirty="0"/>
          </a:p>
          <a:p>
            <a:r>
              <a:rPr lang="ru-RU" u="sng" dirty="0">
                <a:hlinkClick r:id="rId7"/>
              </a:rPr>
              <a:t>http://2berega.spb.ru/user/titova46/blog/397293/</a:t>
            </a:r>
            <a:endParaRPr lang="ru-RU" dirty="0"/>
          </a:p>
          <a:p>
            <a:r>
              <a:rPr lang="ru-RU" u="sng" dirty="0">
                <a:hlinkClick r:id="rId8"/>
              </a:rPr>
              <a:t>http://maland.ru/list/zakolki-berestyanye/</a:t>
            </a:r>
            <a:endParaRPr lang="ru-RU" dirty="0"/>
          </a:p>
          <a:p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rusmudr.ru/post/how-to-pletem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://www.comgun.ru/history/3873-slavyanskaya-obuv-uxodit-v-proshloe.html</a:t>
            </a:r>
            <a:endParaRPr lang="ru-RU" dirty="0"/>
          </a:p>
          <a:p>
            <a:r>
              <a:rPr lang="ru-RU" u="sng" dirty="0">
                <a:hlinkClick r:id="rId11"/>
              </a:rPr>
              <a:t>http://www.edu54.ru/node/29548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045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572296" cy="1857364"/>
          </a:xfrm>
        </p:spPr>
        <p:txBody>
          <a:bodyPr/>
          <a:lstStyle/>
          <a:p>
            <a:pPr marL="0" lvl="0" indent="0">
              <a:spcBef>
                <a:spcPts val="0"/>
              </a:spcBef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Вся в белое платье одета,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серёжках, в листве кружевной,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Встречает горячее лето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Она на опушке лесной.</a:t>
            </a:r>
            <a:endParaRPr lang="ru-RU" sz="2800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 bwMode="auto">
          <a:xfrm>
            <a:off x="285720" y="3786190"/>
            <a:ext cx="5400684" cy="14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Содержимое 6" descr="Березовая рощ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034617" cy="4525963"/>
          </a:xfrm>
          <a:ln w="19050">
            <a:solidFill>
              <a:srgbClr val="0074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6555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20000" cy="14176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Проснулась Берёзонька.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Украсилась серёжками.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Всем понравилась, на праздник направилась.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69524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3" y="1643049"/>
            <a:ext cx="6480000" cy="4860000"/>
          </a:xfrm>
          <a:ln w="1905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7882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Красота осенних берёзок в картинах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русских художников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055" r="801" b="8664"/>
          <a:stretch/>
        </p:blipFill>
        <p:spPr>
          <a:xfrm>
            <a:off x="899591" y="1628799"/>
            <a:ext cx="6967189" cy="464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48830" y="6309320"/>
            <a:ext cx="481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Исаак Ильич Левитан. ЗОЛОТАЯ ОСЕНЬ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78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прекрасны спящие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 </a:t>
            </a:r>
            <a:r>
              <a:rPr lang="ru-RU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белым покрывалом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берёзки!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_5b759_5f93725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6903372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не только красотой славится русская берёзка. Из её прочной древесины изготовляют мебель.</a:t>
            </a:r>
            <a:endParaRPr lang="ru-RU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 b="7075"/>
          <a:stretch/>
        </p:blipFill>
        <p:spPr>
          <a:xfrm>
            <a:off x="611560" y="2564904"/>
            <a:ext cx="4032448" cy="3111328"/>
          </a:xfr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8" b="5893"/>
          <a:stretch/>
        </p:blipFill>
        <p:spPr>
          <a:xfrm>
            <a:off x="4841483" y="1700808"/>
            <a:ext cx="4002653" cy="3240360"/>
          </a:xfrm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63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543609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изготовляют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разную посуду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038600" cy="2408237"/>
          </a:xfrm>
          <a:ln w="19050">
            <a:solidFill>
              <a:srgbClr val="00743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8"/>
            <a:ext cx="2832315" cy="2124236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088"/>
            <a:ext cx="3672408" cy="2497238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7240"/>
          <a:stretch/>
        </p:blipFill>
        <p:spPr>
          <a:xfrm>
            <a:off x="5239549" y="2636912"/>
            <a:ext cx="3532918" cy="20162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2021277" cy="156649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</p:spTree>
    <p:extLst>
      <p:ext uri="{BB962C8B-B14F-4D97-AF65-F5344CB8AC3E}">
        <p14:creationId xmlns:p14="http://schemas.microsoft.com/office/powerpoint/2010/main" val="22846686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97344"/>
            <a:ext cx="3504000" cy="2628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33016"/>
            <a:ext cx="4320001" cy="3240000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637420"/>
            <a:ext cx="2786596" cy="3816424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960" y="116632"/>
            <a:ext cx="4104000" cy="120032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ародные умельцы могут изготовить из бересты разные предметы, так необходимые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быту человека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5" y="5589240"/>
            <a:ext cx="2088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Сундук для хранения одежды</a:t>
            </a:r>
            <a:endParaRPr lang="ru-RU" sz="2400" b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717593"/>
            <a:ext cx="1656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Плетённые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корзины и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коробки</a:t>
            </a:r>
            <a:endParaRPr lang="ru-RU" sz="2000" b="1" spc="50" dirty="0">
              <a:ln w="11430"/>
              <a:solidFill>
                <a:srgbClr val="00743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92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423</TotalTime>
  <Words>283</Words>
  <Application>Microsoft Office PowerPoint</Application>
  <PresentationFormat>Экран (4:3)</PresentationFormat>
  <Paragraphs>76</Paragraphs>
  <Slides>20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Тема19</vt:lpstr>
      <vt:lpstr>Русская берёзка</vt:lpstr>
      <vt:lpstr>Берёза</vt:lpstr>
      <vt:lpstr>Вся в белое платье одета, В серёжках, в листве кружевной, Встречает горячее лето Она на опушке лесной.</vt:lpstr>
      <vt:lpstr>Проснулась Берёзонька.  Украсилась серёжками.  Всем понравилась, на праздник направилась.</vt:lpstr>
      <vt:lpstr>Красота осенних берёзок в картинах русских художников</vt:lpstr>
      <vt:lpstr>Как прекрасны спящие под белым покрывалом берёзки!</vt:lpstr>
      <vt:lpstr>Но не только красотой славится русская берёзка. Из её прочной древесины изготовляют мебель.</vt:lpstr>
      <vt:lpstr>Из бересты изготовляют  разную посуду</vt:lpstr>
      <vt:lpstr>Презентация PowerPoint</vt:lpstr>
      <vt:lpstr>Из бересты плетут лапти, и даже резные украшения</vt:lpstr>
      <vt:lpstr>Берестяная резьба во всём мире славится. Из неё игрушки и сувениры делают, по всему свету они расходятся, дарят душевное тепло русской берёзки</vt:lpstr>
      <vt:lpstr>Весной берёзка соком  целительным всех угощает</vt:lpstr>
      <vt:lpstr>Своими почками да листьями  берёзка людей лечит,  в бане веничком парит, всем здоровья дарит. </vt:lpstr>
      <vt:lpstr>О русской берёзке  сказки складывают</vt:lpstr>
      <vt:lpstr>Русской берёзке  стихи посвящают…</vt:lpstr>
      <vt:lpstr>Берёзка</vt:lpstr>
      <vt:lpstr>Зайди в берёзовый лес!  И ты словно окажешься среди  подружек в нарядных белых сарафанах </vt:lpstr>
      <vt:lpstr>Ни в одной стране мира нет столько  берёз, как у нас, в России.  Берёза – символ России, нашей Родины. </vt:lpstr>
      <vt:lpstr>Используемые источники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берёзка</dc:title>
  <dc:creator>Шелдышева Раиса</dc:creator>
  <cp:lastModifiedBy>HP</cp:lastModifiedBy>
  <cp:revision>80</cp:revision>
  <dcterms:created xsi:type="dcterms:W3CDTF">2014-06-08T23:07:08Z</dcterms:created>
  <dcterms:modified xsi:type="dcterms:W3CDTF">2019-10-16T13:17:26Z</dcterms:modified>
  <cp:category>Для дошкольников</cp:category>
</cp:coreProperties>
</file>