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1" r:id="rId5"/>
    <p:sldId id="278" r:id="rId6"/>
    <p:sldId id="289" r:id="rId7"/>
    <p:sldId id="277" r:id="rId8"/>
    <p:sldId id="274" r:id="rId9"/>
    <p:sldId id="290" r:id="rId10"/>
    <p:sldId id="275" r:id="rId11"/>
    <p:sldId id="270" r:id="rId12"/>
    <p:sldId id="271" r:id="rId13"/>
    <p:sldId id="273" r:id="rId14"/>
    <p:sldId id="268" r:id="rId15"/>
    <p:sldId id="282" r:id="rId16"/>
    <p:sldId id="283" r:id="rId17"/>
    <p:sldId id="266" r:id="rId18"/>
    <p:sldId id="287" r:id="rId19"/>
    <p:sldId id="280" r:id="rId20"/>
    <p:sldId id="281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434"/>
    <a:srgbClr val="008A3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5620"/>
    <p:restoredTop sz="97944" autoAdjust="0"/>
  </p:normalViewPr>
  <p:slideViewPr>
    <p:cSldViewPr>
      <p:cViewPr>
        <p:scale>
          <a:sx n="77" d="100"/>
          <a:sy n="77" d="100"/>
        </p:scale>
        <p:origin x="-942" y="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108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6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C:\Documents and Settings\Admin\Рабочий стол\для шаблонов\ввсс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250" y="1357313"/>
            <a:ext cx="7400925" cy="3892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6" descr="C:\Documents and Settings\Admin\Рабочий стол\угадай\Зелёный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88" y="6630988"/>
            <a:ext cx="1066800" cy="227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 descr="C:\Documents and Settings\Admin\Рабочий стол\для шаблонов\Копия прозр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14313"/>
            <a:ext cx="906463" cy="3071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4" descr="C:\Documents and Settings\Admin\Рабочий стол\для шаблонов\прозр2.gi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313" y="0"/>
            <a:ext cx="2214562" cy="860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3" descr="C:\Documents and Settings\Admin\Рабочий стол\для шаблонов\Копия прозр.gif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64538" y="0"/>
            <a:ext cx="779462" cy="2643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4" descr="C:\Documents and Settings\Admin\Рабочий стол\для шаблонов\прозр2.gif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9438" y="0"/>
            <a:ext cx="2071687" cy="804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42910" y="2357430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  <p:sp>
        <p:nvSpPr>
          <p:cNvPr id="10" name="Нижний колонтитул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11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2115F101-F593-4F94-9FED-9A6B14BFB3B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2409759"/>
      </p:ext>
    </p:extLst>
  </p:cSld>
  <p:clrMapOvr>
    <a:masterClrMapping/>
  </p:clrMapOvr>
  <p:transition spd="med">
    <p:split orient="vert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0069050-B16F-4A5F-B25E-E0221227B5C5}" type="datetimeFigureOut">
              <a:rPr lang="ru-RU" smtClean="0"/>
              <a:pPr/>
              <a:t>16.10.2019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115F101-F593-4F94-9FED-9A6B14BFB3B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8038358"/>
      </p:ext>
    </p:extLst>
  </p:cSld>
  <p:clrMapOvr>
    <a:masterClrMapping/>
  </p:clrMapOvr>
  <p:transition spd="med">
    <p:split orient="vert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0069050-B16F-4A5F-B25E-E0221227B5C5}" type="datetimeFigureOut">
              <a:rPr lang="ru-RU" smtClean="0"/>
              <a:pPr/>
              <a:t>16.10.2019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115F101-F593-4F94-9FED-9A6B14BFB3B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7234930"/>
      </p:ext>
    </p:extLst>
  </p:cSld>
  <p:clrMapOvr>
    <a:masterClrMapping/>
  </p:clrMapOvr>
  <p:transition spd="med">
    <p:split orient="vert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5" descr="C:\Documents and Settings\Admin\Рабочий стол\для шаблонов\ти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" descr="C:\Documents and Settings\Admin\Рабочий стол\для шаблонов\Копия прозр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14313"/>
            <a:ext cx="906463" cy="3071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" descr="C:\Documents and Settings\Admin\Рабочий стол\для шаблонов\прозр2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313" y="0"/>
            <a:ext cx="2214562" cy="860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3" descr="C:\Documents and Settings\Admin\Рабочий стол\для шаблонов\Копия прозр.gi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64538" y="0"/>
            <a:ext cx="779462" cy="2643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4" descr="C:\Documents and Settings\Admin\Рабочий стол\для шаблонов\прозр2.gif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9438" y="0"/>
            <a:ext cx="2071687" cy="804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9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0069050-B16F-4A5F-B25E-E0221227B5C5}" type="datetimeFigureOut">
              <a:rPr lang="ru-RU" smtClean="0"/>
              <a:pPr/>
              <a:t>16.10.2019</a:t>
            </a:fld>
            <a:endParaRPr lang="ru-RU"/>
          </a:p>
        </p:txBody>
      </p:sp>
      <p:sp>
        <p:nvSpPr>
          <p:cNvPr id="10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11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115F101-F593-4F94-9FED-9A6B14BFB3B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4947978"/>
      </p:ext>
    </p:extLst>
  </p:cSld>
  <p:clrMapOvr>
    <a:masterClrMapping/>
  </p:clrMapOvr>
  <p:transition spd="med">
    <p:split orient="vert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5" descr="C:\Documents and Settings\Admin\Рабочий стол\для шаблонов\ти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 descr="C:\Documents and Settings\Admin\Рабочий стол\для шаблонов\прозр2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313" y="0"/>
            <a:ext cx="2214562" cy="860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 descr="C:\Documents and Settings\Admin\Рабочий стол\для шаблонов\Копия прозр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14313"/>
            <a:ext cx="906463" cy="3071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3" descr="C:\Documents and Settings\Admin\Рабочий стол\для шаблонов\Копия прозр.gi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64538" y="0"/>
            <a:ext cx="779462" cy="2643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4" descr="C:\Documents and Settings\Admin\Рабочий стол\для шаблонов\прозр2.gif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9438" y="0"/>
            <a:ext cx="2071687" cy="804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0069050-B16F-4A5F-B25E-E0221227B5C5}" type="datetimeFigureOut">
              <a:rPr lang="ru-RU" smtClean="0"/>
              <a:pPr/>
              <a:t>16.10.2019</a:t>
            </a:fld>
            <a:endParaRPr lang="ru-RU"/>
          </a:p>
        </p:txBody>
      </p:sp>
      <p:sp>
        <p:nvSpPr>
          <p:cNvPr id="10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11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115F101-F593-4F94-9FED-9A6B14BFB3B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853124"/>
      </p:ext>
    </p:extLst>
  </p:cSld>
  <p:clrMapOvr>
    <a:masterClrMapping/>
  </p:clrMapOvr>
  <p:transition spd="med">
    <p:split orient="vert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5" descr="C:\Documents and Settings\Admin\Рабочий стол\для шаблонов\ти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" descr="C:\Documents and Settings\Admin\Рабочий стол\для шаблонов\прозр2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313" y="0"/>
            <a:ext cx="2214562" cy="860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3" descr="C:\Documents and Settings\Admin\Рабочий стол\для шаблонов\Копия прозр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14313"/>
            <a:ext cx="906463" cy="3071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8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0069050-B16F-4A5F-B25E-E0221227B5C5}" type="datetimeFigureOut">
              <a:rPr lang="ru-RU" smtClean="0"/>
              <a:pPr/>
              <a:t>16.10.2019</a:t>
            </a:fld>
            <a:endParaRPr lang="ru-RU"/>
          </a:p>
        </p:txBody>
      </p:sp>
      <p:sp>
        <p:nvSpPr>
          <p:cNvPr id="9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10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115F101-F593-4F94-9FED-9A6B14BFB3B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7024123"/>
      </p:ext>
    </p:extLst>
  </p:cSld>
  <p:clrMapOvr>
    <a:masterClrMapping/>
  </p:clrMapOvr>
  <p:transition spd="med">
    <p:split orient="vert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15" descr="C:\Documents and Settings\Admin\Рабочий стол\для шаблонов\ти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8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0069050-B16F-4A5F-B25E-E0221227B5C5}" type="datetimeFigureOut">
              <a:rPr lang="ru-RU" smtClean="0"/>
              <a:pPr/>
              <a:t>16.10.2019</a:t>
            </a:fld>
            <a:endParaRPr lang="ru-RU"/>
          </a:p>
        </p:txBody>
      </p:sp>
      <p:sp>
        <p:nvSpPr>
          <p:cNvPr id="9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10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115F101-F593-4F94-9FED-9A6B14BFB3B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7717286"/>
      </p:ext>
    </p:extLst>
  </p:cSld>
  <p:clrMapOvr>
    <a:masterClrMapping/>
  </p:clrMapOvr>
  <p:transition spd="med">
    <p:split orient="vert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5" descr="C:\Documents and Settings\Admin\Рабочий стол\для шаблонов\ти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0069050-B16F-4A5F-B25E-E0221227B5C5}" type="datetimeFigureOut">
              <a:rPr lang="ru-RU" smtClean="0"/>
              <a:pPr/>
              <a:t>16.10.2019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115F101-F593-4F94-9FED-9A6B14BFB3B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2790774"/>
      </p:ext>
    </p:extLst>
  </p:cSld>
  <p:clrMapOvr>
    <a:masterClrMapping/>
  </p:clrMapOvr>
  <p:transition spd="med">
    <p:split orient="vert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5" descr="C:\Documents and Settings\Admin\Рабочий стол\для шаблонов\ти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0069050-B16F-4A5F-B25E-E0221227B5C5}" type="datetimeFigureOut">
              <a:rPr lang="ru-RU" smtClean="0"/>
              <a:pPr/>
              <a:t>16.10.2019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115F101-F593-4F94-9FED-9A6B14BFB3B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5221558"/>
      </p:ext>
    </p:extLst>
  </p:cSld>
  <p:clrMapOvr>
    <a:masterClrMapping/>
  </p:clrMapOvr>
  <p:transition spd="med">
    <p:split orient="vert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5" descr="C:\Documents and Settings\Admin\Рабочий стол\для шаблонов\ти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0069050-B16F-4A5F-B25E-E0221227B5C5}" type="datetimeFigureOut">
              <a:rPr lang="ru-RU" smtClean="0"/>
              <a:pPr/>
              <a:t>16.10.2019</a:t>
            </a:fld>
            <a:endParaRPr lang="ru-RU"/>
          </a:p>
        </p:txBody>
      </p:sp>
      <p:sp>
        <p:nvSpPr>
          <p:cNvPr id="7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115F101-F593-4F94-9FED-9A6B14BFB3B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2823686"/>
      </p:ext>
    </p:extLst>
  </p:cSld>
  <p:clrMapOvr>
    <a:masterClrMapping/>
  </p:clrMapOvr>
  <p:transition spd="med">
    <p:split orient="vert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:\Documents and Settings\Admin\Рабочий стол\для шаблонов\прозр2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313" y="0"/>
            <a:ext cx="2214562" cy="860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 descr="C:\Documents and Settings\Admin\Рабочий стол\для шаблонов\Копия прозр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14313"/>
            <a:ext cx="906463" cy="3071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3" descr="C:\Documents and Settings\Admin\Рабочий стол\для шаблонов\Копия прозр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64538" y="0"/>
            <a:ext cx="779462" cy="2643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4" descr="C:\Documents and Settings\Admin\Рабочий стол\для шаблонов\прозр2.gi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9438" y="0"/>
            <a:ext cx="2071687" cy="804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0069050-B16F-4A5F-B25E-E0221227B5C5}" type="datetimeFigureOut">
              <a:rPr lang="ru-RU" smtClean="0"/>
              <a:pPr/>
              <a:t>16.10.2019</a:t>
            </a:fld>
            <a:endParaRPr lang="ru-RU"/>
          </a:p>
        </p:txBody>
      </p:sp>
      <p:sp>
        <p:nvSpPr>
          <p:cNvPr id="10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11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115F101-F593-4F94-9FED-9A6B14BFB3B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1045492"/>
      </p:ext>
    </p:extLst>
  </p:cSld>
  <p:clrMapOvr>
    <a:masterClrMapping/>
  </p:clrMapOvr>
  <p:transition spd="med">
    <p:split orient="vert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60069050-B16F-4A5F-B25E-E0221227B5C5}" type="datetimeFigureOut">
              <a:rPr lang="ru-RU" smtClean="0"/>
              <a:pPr/>
              <a:t>16.10.2019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2115F101-F593-4F94-9FED-9A6B14BFB3B0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1031" name="Picture 4" descr="C:\Documents and Settings\Admin\Рабочий стол\для шаблонов\прозр2.gif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786313"/>
            <a:ext cx="804863" cy="2071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2" name="Picture 5" descr="C:\Documents and Settings\Admin\Рабочий стол\для шаблонов\Копия прозр2.gif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6588" y="4572000"/>
            <a:ext cx="887412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3" name="Picture 4" descr="C:\Documents and Settings\Admin\Рабочий стол\для шаблонов\прозр2.gif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2313" y="6053138"/>
            <a:ext cx="2071687" cy="804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med">
    <p:split orient="vert"/>
  </p:transition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jpg"/><Relationship Id="rId5" Type="http://schemas.openxmlformats.org/officeDocument/2006/relationships/image" Target="../media/image29.jpg"/><Relationship Id="rId4" Type="http://schemas.openxmlformats.org/officeDocument/2006/relationships/image" Target="../media/image2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jpg"/><Relationship Id="rId5" Type="http://schemas.microsoft.com/office/2007/relationships/hdphoto" Target="../media/hdphoto2.wdp"/><Relationship Id="rId4" Type="http://schemas.openxmlformats.org/officeDocument/2006/relationships/image" Target="../media/image33.jpeg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7" Type="http://schemas.microsoft.com/office/2007/relationships/hdphoto" Target="../media/hdphoto4.wdp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jpeg"/><Relationship Id="rId5" Type="http://schemas.openxmlformats.org/officeDocument/2006/relationships/image" Target="../media/image37.jpg"/><Relationship Id="rId4" Type="http://schemas.openxmlformats.org/officeDocument/2006/relationships/image" Target="../media/image36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g"/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hyperlink" Target="http://zagadochnijmir.forum2x2.ru/t1083-topic" TargetMode="External"/><Relationship Id="rId13" Type="http://schemas.openxmlformats.org/officeDocument/2006/relationships/hyperlink" Target="http://ur-ga.ru/culture/?n=1548" TargetMode="External"/><Relationship Id="rId3" Type="http://schemas.openxmlformats.org/officeDocument/2006/relationships/hyperlink" Target="http://rasfokus.ru/images/photos" TargetMode="External"/><Relationship Id="rId7" Type="http://schemas.openxmlformats.org/officeDocument/2006/relationships/hyperlink" Target="http://www.maaam.ru/detskijsad/fototchet-s-vesenego-prazdnika-snegovik-i-vesna.html" TargetMode="External"/><Relationship Id="rId12" Type="http://schemas.openxmlformats.org/officeDocument/2006/relationships/hyperlink" Target="http://dobart.ru/beryoza.html" TargetMode="External"/><Relationship Id="rId2" Type="http://schemas.openxmlformats.org/officeDocument/2006/relationships/hyperlink" Target="http://yandex.ru/images" TargetMode="External"/><Relationship Id="rId1" Type="http://schemas.openxmlformats.org/officeDocument/2006/relationships/slideLayout" Target="../slideLayouts/slideLayout3.xml"/><Relationship Id="rId6" Type="http://schemas.openxmlformats.org/officeDocument/2006/relationships/hyperlink" Target="http://star-ushka.ya.ru/replies.xml?item_no=581" TargetMode="External"/><Relationship Id="rId11" Type="http://schemas.openxmlformats.org/officeDocument/2006/relationships/hyperlink" Target="http://searchmasterclass.net/raznye-master-klassy-i-podelki/452849-troica-8.html" TargetMode="External"/><Relationship Id="rId5" Type="http://schemas.openxmlformats.org/officeDocument/2006/relationships/hyperlink" Target="http://berlogamisha.mybb.ru/viewtopic.php?id=208&amp;p=2" TargetMode="External"/><Relationship Id="rId10" Type="http://schemas.openxmlformats.org/officeDocument/2006/relationships/hyperlink" Target="http://www.rosleshoz.gov.ru/media/photos/73/?start=1761" TargetMode="External"/><Relationship Id="rId4" Type="http://schemas.openxmlformats.org/officeDocument/2006/relationships/hyperlink" Target="http://www.chitalnya.ru/work/328294/" TargetMode="External"/><Relationship Id="rId9" Type="http://schemas.openxmlformats.org/officeDocument/2006/relationships/hyperlink" Target="http://www.stihi.ru/2014/02/09/1555" TargetMode="External"/><Relationship Id="rId14" Type="http://schemas.openxmlformats.org/officeDocument/2006/relationships/hyperlink" Target="http://www.slavyanskaya-kultura.ru/blogs/kuhnja-vedm-poleznye-tainy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hyperlink" Target="http://maland.ru/list/zakolki-berestyanye/" TargetMode="External"/><Relationship Id="rId3" Type="http://schemas.openxmlformats.org/officeDocument/2006/relationships/hyperlink" Target="http://big-image.ru/image-2335" TargetMode="External"/><Relationship Id="rId7" Type="http://schemas.openxmlformats.org/officeDocument/2006/relationships/hyperlink" Target="http://2berega.spb.ru/user/titova46/blog/397293/" TargetMode="External"/><Relationship Id="rId2" Type="http://schemas.openxmlformats.org/officeDocument/2006/relationships/hyperlink" Target="http://www.livemaster.ru/item/2540903-dlya-doma-interera-hlebnitsa-horovod" TargetMode="External"/><Relationship Id="rId1" Type="http://schemas.openxmlformats.org/officeDocument/2006/relationships/slideLayout" Target="../slideLayouts/slideLayout3.xml"/><Relationship Id="rId6" Type="http://schemas.openxmlformats.org/officeDocument/2006/relationships/hyperlink" Target="http://www.vishime.ru/blogs/2013/04/06/svet-v-okoshke-luchina-gorit/" TargetMode="External"/><Relationship Id="rId11" Type="http://schemas.openxmlformats.org/officeDocument/2006/relationships/hyperlink" Target="http://www.edu54.ru/node/29548" TargetMode="External"/><Relationship Id="rId5" Type="http://schemas.openxmlformats.org/officeDocument/2006/relationships/hyperlink" Target="http://mebli.altervista.org/mebel-iz-berezy/" TargetMode="External"/><Relationship Id="rId10" Type="http://schemas.openxmlformats.org/officeDocument/2006/relationships/hyperlink" Target="http://www.comgun.ru/history/3873-slavyanskaya-obuv-uxodit-v-proshloe.html" TargetMode="External"/><Relationship Id="rId4" Type="http://schemas.openxmlformats.org/officeDocument/2006/relationships/hyperlink" Target="http://www.belik.ua/637-mebel-iz-berezy-dlya-cenitelej-naturalnyx-intererov.html" TargetMode="External"/><Relationship Id="rId9" Type="http://schemas.openxmlformats.org/officeDocument/2006/relationships/hyperlink" Target="http://rusmudr.ru/post/how-to-pletem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jpeg"/><Relationship Id="rId5" Type="http://schemas.openxmlformats.org/officeDocument/2006/relationships/image" Target="../media/image21.jpg"/><Relationship Id="rId4" Type="http://schemas.openxmlformats.org/officeDocument/2006/relationships/image" Target="../media/image20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71600" y="2492896"/>
            <a:ext cx="7772400" cy="1470025"/>
          </a:xfrm>
        </p:spPr>
        <p:txBody>
          <a:bodyPr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Русская берёзка</a:t>
            </a:r>
            <a:endParaRPr lang="ru-RU" sz="5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9552" y="5373216"/>
            <a:ext cx="7920880" cy="1176536"/>
          </a:xfrm>
        </p:spPr>
        <p:txBody>
          <a:bodyPr anchor="ctr"/>
          <a:lstStyle/>
          <a:p>
            <a:endParaRPr lang="ru-RU" sz="2000" b="1" spc="50" dirty="0">
              <a:ln w="11430"/>
              <a:solidFill>
                <a:srgbClr val="007434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1719108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07704" y="188640"/>
            <a:ext cx="5544616" cy="1143000"/>
          </a:xfrm>
        </p:spPr>
        <p:txBody>
          <a:bodyPr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Из бересты плетут лапти,</a:t>
            </a:r>
            <a:br>
              <a:rPr lang="ru-RU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и даже резные украшения</a:t>
            </a:r>
            <a:endParaRPr lang="ru-RU" sz="28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2" y="1700808"/>
            <a:ext cx="3065725" cy="2340000"/>
          </a:xfrm>
          <a:ln w="19050">
            <a:solidFill>
              <a:srgbClr val="008A3E"/>
            </a:solidFill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900" y="1717081"/>
            <a:ext cx="3177552" cy="2340000"/>
          </a:xfrm>
          <a:prstGeom prst="rect">
            <a:avLst/>
          </a:prstGeom>
          <a:ln w="19050">
            <a:solidFill>
              <a:srgbClr val="008A3E"/>
            </a:solidFill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09" r="10856" b="6049"/>
          <a:stretch/>
        </p:blipFill>
        <p:spPr>
          <a:xfrm>
            <a:off x="6948264" y="4347623"/>
            <a:ext cx="1368000" cy="1466318"/>
          </a:xfrm>
          <a:prstGeom prst="rect">
            <a:avLst/>
          </a:prstGeom>
          <a:ln w="19050">
            <a:solidFill>
              <a:srgbClr val="FF0000"/>
            </a:solidFill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65" t="16196" r="4098" b="5650"/>
          <a:stretch/>
        </p:blipFill>
        <p:spPr>
          <a:xfrm>
            <a:off x="3779912" y="4830343"/>
            <a:ext cx="2974313" cy="1406769"/>
          </a:xfrm>
          <a:prstGeom prst="rect">
            <a:avLst/>
          </a:prstGeom>
          <a:ln w="19050">
            <a:solidFill>
              <a:srgbClr val="FF0000"/>
            </a:solidFill>
          </a:ln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900" y="4437112"/>
            <a:ext cx="2691030" cy="1800000"/>
          </a:xfrm>
          <a:prstGeom prst="rect">
            <a:avLst/>
          </a:prstGeom>
          <a:ln w="19050">
            <a:solidFill>
              <a:srgbClr val="FF0000"/>
            </a:solidFill>
          </a:ln>
        </p:spPr>
      </p:pic>
      <p:sp>
        <p:nvSpPr>
          <p:cNvPr id="9" name="TextBox 8"/>
          <p:cNvSpPr txBox="1"/>
          <p:nvPr/>
        </p:nvSpPr>
        <p:spPr>
          <a:xfrm>
            <a:off x="5220072" y="4057908"/>
            <a:ext cx="1451937" cy="523220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800" b="1" spc="30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Лапти</a:t>
            </a:r>
            <a:endParaRPr lang="ru-RU" sz="2800" b="1" spc="30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64879" y="6309320"/>
            <a:ext cx="2699009" cy="400110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Заколки для волос</a:t>
            </a:r>
            <a:endParaRPr lang="ru-RU" sz="2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505401" y="6237312"/>
            <a:ext cx="1506759" cy="400110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Браслеты</a:t>
            </a:r>
            <a:endParaRPr lang="ru-RU" sz="2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041962" y="5841023"/>
            <a:ext cx="1130438" cy="400110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Серьги</a:t>
            </a:r>
            <a:endParaRPr lang="ru-RU" sz="2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4897083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260776"/>
            <a:ext cx="7859216" cy="1152000"/>
          </a:xfrm>
        </p:spPr>
        <p:txBody>
          <a:bodyPr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2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Берестяная резьба во всём мире славится.</a:t>
            </a:r>
            <a:br>
              <a:rPr lang="ru-RU" sz="2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2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Из неё игрушки и сувениры делают, по всему свету они расходятся, дарят душевное тепло русской берёзки</a:t>
            </a:r>
            <a:endParaRPr lang="ru-RU" sz="2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1628800"/>
            <a:ext cx="3264000" cy="2448000"/>
          </a:xfrm>
          <a:ln w="19050">
            <a:solidFill>
              <a:srgbClr val="FF0000"/>
            </a:solidFill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8065" y="1628800"/>
            <a:ext cx="3423431" cy="2448272"/>
          </a:xfrm>
          <a:prstGeom prst="rect">
            <a:avLst/>
          </a:prstGeom>
          <a:ln w="19050">
            <a:solidFill>
              <a:srgbClr val="FF0000"/>
            </a:solidFill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1920" y="4365104"/>
            <a:ext cx="3120000" cy="2340000"/>
          </a:xfrm>
          <a:prstGeom prst="rect">
            <a:avLst/>
          </a:prstGeom>
          <a:ln w="19050">
            <a:solidFill>
              <a:srgbClr val="FF0000"/>
            </a:solidFill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4221088"/>
            <a:ext cx="3246906" cy="2232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647309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97768"/>
            <a:ext cx="8229600" cy="1143000"/>
          </a:xfrm>
        </p:spPr>
        <p:txBody>
          <a:bodyPr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Весной берёзка соком </a:t>
            </a:r>
            <a:br>
              <a:rPr lang="ru-RU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целительным всех угощает</a:t>
            </a:r>
            <a:endParaRPr lang="ru-RU" sz="32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254" r="11539"/>
          <a:stretch/>
        </p:blipFill>
        <p:spPr>
          <a:xfrm>
            <a:off x="467544" y="1556792"/>
            <a:ext cx="2100106" cy="2307290"/>
          </a:xfr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7289" y="1628800"/>
            <a:ext cx="5520000" cy="414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4034163"/>
            <a:ext cx="1944216" cy="2603861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25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067" t="4617" r="11676" b="4429"/>
          <a:stretch/>
        </p:blipFill>
        <p:spPr>
          <a:xfrm>
            <a:off x="5148064" y="4795693"/>
            <a:ext cx="1225930" cy="19243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0450667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16632"/>
            <a:ext cx="8676000" cy="1260000"/>
          </a:xfrm>
        </p:spPr>
        <p:txBody>
          <a:bodyPr anchor="t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Своими почками да </a:t>
            </a:r>
            <a:r>
              <a:rPr lang="ru-RU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листьями </a:t>
            </a:r>
            <a:br>
              <a:rPr lang="ru-RU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берёзка </a:t>
            </a:r>
            <a:r>
              <a:rPr lang="ru-RU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людей </a:t>
            </a:r>
            <a:r>
              <a:rPr lang="ru-RU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лечит, </a:t>
            </a:r>
            <a:br>
              <a:rPr lang="ru-RU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 </a:t>
            </a:r>
            <a:r>
              <a:rPr lang="ru-RU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бане веничком </a:t>
            </a:r>
            <a:r>
              <a:rPr lang="ru-RU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парит, всем здоровья дарит. </a:t>
            </a:r>
            <a:endParaRPr lang="ru-RU" sz="2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1700808"/>
            <a:ext cx="3394472" cy="45259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1700808"/>
            <a:ext cx="3244223" cy="45419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731119187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97768"/>
            <a:ext cx="8229600" cy="1143000"/>
          </a:xfrm>
        </p:spPr>
        <p:txBody>
          <a:bodyPr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О русской берёзке </a:t>
            </a:r>
            <a:br>
              <a:rPr lang="ru-RU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сказки складывают</a:t>
            </a:r>
            <a:endParaRPr lang="ru-RU" sz="32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clrChange>
              <a:clrFrom>
                <a:srgbClr val="FFFFAF"/>
              </a:clrFrom>
              <a:clrTo>
                <a:srgbClr val="FFFFA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1628800"/>
            <a:ext cx="6984776" cy="4750839"/>
          </a:xfrm>
        </p:spPr>
      </p:pic>
    </p:spTree>
    <p:extLst>
      <p:ext uri="{BB962C8B-B14F-4D97-AF65-F5344CB8AC3E}">
        <p14:creationId xmlns:p14="http://schemas.microsoft.com/office/powerpoint/2010/main" val="4006891837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440000"/>
          </a:xfrm>
        </p:spPr>
        <p:txBody>
          <a:bodyPr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Русской берёзке </a:t>
            </a:r>
            <a:br>
              <a:rPr lang="ru-RU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стихи посвящают…</a:t>
            </a:r>
            <a:endParaRPr lang="ru-RU" sz="32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Объект 7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1484784"/>
            <a:ext cx="6816000" cy="5112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Прямоугольник 3"/>
          <p:cNvSpPr/>
          <p:nvPr/>
        </p:nvSpPr>
        <p:spPr>
          <a:xfrm>
            <a:off x="827584" y="5229200"/>
            <a:ext cx="8100000" cy="1200329"/>
          </a:xfrm>
          <a:prstGeom prst="rect">
            <a:avLst/>
          </a:prstGeom>
        </p:spPr>
        <p:txBody>
          <a:bodyPr wrap="square" numCol="2" spcCol="18000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А вы, берёзы тонкие,</a:t>
            </a:r>
          </a:p>
          <a:p>
            <a:r>
              <a:rPr lang="ru-RU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Что нынче зелены?</a:t>
            </a:r>
          </a:p>
          <a:p>
            <a:r>
              <a:rPr lang="ru-RU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  <a:sym typeface="Symbol"/>
              </a:rPr>
              <a:t> </a:t>
            </a:r>
            <a:r>
              <a:rPr lang="ru-RU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Для праздника,</a:t>
            </a:r>
          </a:p>
          <a:p>
            <a:r>
              <a:rPr lang="ru-RU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для праздника,</a:t>
            </a:r>
          </a:p>
          <a:p>
            <a:r>
              <a:rPr lang="ru-RU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Для мая, для весны</a:t>
            </a:r>
            <a:r>
              <a:rPr lang="ru-RU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.</a:t>
            </a:r>
          </a:p>
          <a:p>
            <a:pPr indent="893763"/>
            <a:r>
              <a:rPr lang="ru-RU" sz="2400" b="1" i="1" spc="50" dirty="0">
                <a:ln w="11430"/>
                <a:solidFill>
                  <a:srgbClr val="007434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Е. </a:t>
            </a:r>
            <a:r>
              <a:rPr lang="ru-RU" sz="2400" b="1" i="1" spc="50" dirty="0" smtClean="0">
                <a:ln w="11430"/>
                <a:solidFill>
                  <a:srgbClr val="007434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Благинина</a:t>
            </a:r>
            <a:endParaRPr lang="ru-RU" sz="2400" b="1" i="1" spc="50" dirty="0">
              <a:ln w="11430"/>
              <a:solidFill>
                <a:srgbClr val="007434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3960012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417638"/>
          </a:xfrm>
        </p:spPr>
        <p:txBody>
          <a:bodyPr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4800" b="1" spc="60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Берёзка</a:t>
            </a:r>
            <a:endParaRPr lang="ru-RU" sz="4800" b="1" spc="60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753820" y="4365104"/>
            <a:ext cx="1832553" cy="400110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2000" b="1" i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П. Воронько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436096" y="1952834"/>
            <a:ext cx="3600400" cy="2308324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>
              <a:lnSpc>
                <a:spcPct val="150000"/>
              </a:lnSpc>
            </a:pPr>
            <a:r>
              <a:rPr lang="ru-RU" sz="2400" b="1" spc="50" dirty="0">
                <a:ln w="11430"/>
                <a:solidFill>
                  <a:srgbClr val="007434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У красы-берёзки</a:t>
            </a:r>
          </a:p>
          <a:p>
            <a:pPr>
              <a:lnSpc>
                <a:spcPct val="150000"/>
              </a:lnSpc>
            </a:pPr>
            <a:r>
              <a:rPr lang="ru-RU" sz="2400" b="1" spc="50" dirty="0">
                <a:ln w="11430"/>
                <a:solidFill>
                  <a:srgbClr val="007434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Платье серебрится.</a:t>
            </a:r>
          </a:p>
          <a:p>
            <a:pPr>
              <a:lnSpc>
                <a:spcPct val="150000"/>
              </a:lnSpc>
            </a:pPr>
            <a:r>
              <a:rPr lang="ru-RU" sz="2400" b="1" spc="50" dirty="0">
                <a:ln w="11430"/>
                <a:solidFill>
                  <a:srgbClr val="007434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У красы-берёзки</a:t>
            </a:r>
          </a:p>
          <a:p>
            <a:pPr>
              <a:lnSpc>
                <a:spcPct val="150000"/>
              </a:lnSpc>
            </a:pPr>
            <a:r>
              <a:rPr lang="ru-RU" sz="2400" b="1" spc="50" dirty="0">
                <a:ln w="11430"/>
                <a:solidFill>
                  <a:srgbClr val="007434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Зелены косицы…</a:t>
            </a:r>
          </a:p>
        </p:txBody>
      </p:sp>
      <p:pic>
        <p:nvPicPr>
          <p:cNvPr id="10" name="Объект 9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473"/>
          <a:stretch/>
        </p:blipFill>
        <p:spPr>
          <a:xfrm>
            <a:off x="827579" y="1484784"/>
            <a:ext cx="4324677" cy="522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505782793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Зайди в берёзовый лес! </a:t>
            </a:r>
            <a:br>
              <a:rPr lang="ru-RU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И ты словно окажешься среди </a:t>
            </a:r>
            <a:br>
              <a:rPr lang="ru-RU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подружек в нарядных белых сарафанах </a:t>
            </a:r>
            <a:endParaRPr lang="ru-RU" sz="28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1628800"/>
            <a:ext cx="6408712" cy="48065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641458856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417638"/>
          </a:xfrm>
        </p:spPr>
        <p:txBody>
          <a:bodyPr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Ни в одной стране мира нет столько </a:t>
            </a:r>
            <a:r>
              <a:rPr lang="ru-RU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/>
            </a:r>
            <a:br>
              <a:rPr lang="ru-RU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r>
              <a:rPr lang="ru-RU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берёз</a:t>
            </a:r>
            <a:r>
              <a:rPr lang="ru-RU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, </a:t>
            </a:r>
            <a:r>
              <a:rPr lang="ru-RU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как </a:t>
            </a:r>
            <a:r>
              <a:rPr lang="ru-RU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у нас, в России. </a:t>
            </a:r>
            <a:r>
              <a:rPr lang="ru-RU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/>
            </a:r>
            <a:br>
              <a:rPr lang="ru-RU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r>
              <a:rPr lang="ru-RU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Берёза </a:t>
            </a:r>
            <a:r>
              <a:rPr lang="ru-RU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– символ России, нашей Родины. </a:t>
            </a:r>
          </a:p>
        </p:txBody>
      </p:sp>
      <p:pic>
        <p:nvPicPr>
          <p:cNvPr id="13" name="Объект 12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1556792"/>
            <a:ext cx="6624000" cy="496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Прямоугольник 3"/>
          <p:cNvSpPr/>
          <p:nvPr/>
        </p:nvSpPr>
        <p:spPr>
          <a:xfrm>
            <a:off x="1443935" y="4941168"/>
            <a:ext cx="43560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spc="3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Россия</a:t>
            </a:r>
            <a:r>
              <a:rPr lang="ru-RU" sz="2000" spc="3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, моя мама,</a:t>
            </a:r>
          </a:p>
          <a:p>
            <a:r>
              <a:rPr lang="ru-RU" sz="2000" spc="3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 тобой я горда и упряма.</a:t>
            </a:r>
          </a:p>
          <a:p>
            <a:r>
              <a:rPr lang="ru-RU" sz="2000" spc="3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Твоею живу я силой,</a:t>
            </a:r>
          </a:p>
          <a:p>
            <a:r>
              <a:rPr lang="ru-RU" sz="2000" spc="3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Отчизна моя. Россия</a:t>
            </a:r>
            <a:r>
              <a:rPr lang="ru-RU" sz="2000" spc="3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!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435454" y="4417948"/>
            <a:ext cx="1949573" cy="523220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800" b="1" spc="30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Берёзка</a:t>
            </a:r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endParaRPr lang="ru-RU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057269902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27584" y="620688"/>
            <a:ext cx="7772400" cy="720079"/>
          </a:xfrm>
        </p:spPr>
        <p:txBody>
          <a:bodyPr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800" spc="30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Используемые </a:t>
            </a:r>
            <a:r>
              <a:rPr lang="ru-RU" sz="2800" spc="30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источники</a:t>
            </a:r>
            <a:endParaRPr lang="ru-RU" sz="2800" spc="30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395536" y="1484784"/>
            <a:ext cx="8748464" cy="5040560"/>
          </a:xfrm>
        </p:spPr>
        <p:txBody>
          <a:bodyPr anchor="t"/>
          <a:lstStyle/>
          <a:p>
            <a:r>
              <a:rPr lang="ru-RU" sz="1800" u="sng" dirty="0">
                <a:hlinkClick r:id="rId2"/>
              </a:rPr>
              <a:t>http://yandex.ru/images</a:t>
            </a:r>
            <a:endParaRPr lang="ru-RU" sz="1800" dirty="0"/>
          </a:p>
          <a:p>
            <a:r>
              <a:rPr lang="ru-RU" sz="1800" u="sng" dirty="0" smtClean="0">
                <a:hlinkClick r:id="rId3"/>
              </a:rPr>
              <a:t>http</a:t>
            </a:r>
            <a:r>
              <a:rPr lang="ru-RU" sz="1800" u="sng" dirty="0">
                <a:hlinkClick r:id="rId3"/>
              </a:rPr>
              <a:t>://</a:t>
            </a:r>
            <a:r>
              <a:rPr lang="ru-RU" sz="1800" u="sng" dirty="0" smtClean="0">
                <a:hlinkClick r:id="rId3"/>
              </a:rPr>
              <a:t>rasfokus.ru/images/photos</a:t>
            </a:r>
            <a:endParaRPr lang="ru-RU" sz="1800" u="sng" dirty="0" smtClean="0"/>
          </a:p>
          <a:p>
            <a:r>
              <a:rPr lang="ru-RU" sz="1800" u="sng" dirty="0" smtClean="0">
                <a:hlinkClick r:id="rId4"/>
              </a:rPr>
              <a:t>http</a:t>
            </a:r>
            <a:r>
              <a:rPr lang="ru-RU" sz="1800" u="sng" dirty="0">
                <a:hlinkClick r:id="rId4"/>
              </a:rPr>
              <a:t>://www.chitalnya.ru/work/328294/</a:t>
            </a:r>
            <a:endParaRPr lang="ru-RU" sz="1800" dirty="0"/>
          </a:p>
          <a:p>
            <a:r>
              <a:rPr lang="ru-RU" sz="1800" u="sng" dirty="0">
                <a:hlinkClick r:id="rId5"/>
              </a:rPr>
              <a:t>http://berlogamisha.mybb.ru/viewtopic.php?id=208&amp;p=2</a:t>
            </a:r>
            <a:endParaRPr lang="ru-RU" sz="1800" dirty="0"/>
          </a:p>
          <a:p>
            <a:r>
              <a:rPr lang="ru-RU" sz="1800" u="sng" dirty="0">
                <a:hlinkClick r:id="rId6"/>
              </a:rPr>
              <a:t>http://star-ushka.ya.ru/replies.xml?item_no=581</a:t>
            </a:r>
            <a:endParaRPr lang="ru-RU" sz="1800" dirty="0"/>
          </a:p>
          <a:p>
            <a:r>
              <a:rPr lang="ru-RU" sz="1800" u="sng" dirty="0">
                <a:hlinkClick r:id="rId7"/>
              </a:rPr>
              <a:t>http://www.maaam.ru/detskijsad/fototchet-s-vesenego-prazdnika-snegovik-i-vesna.html</a:t>
            </a:r>
            <a:endParaRPr lang="ru-RU" sz="1800" dirty="0"/>
          </a:p>
          <a:p>
            <a:r>
              <a:rPr lang="ru-RU" sz="1800" u="sng" dirty="0">
                <a:hlinkClick r:id="rId8"/>
              </a:rPr>
              <a:t>http://zagadochnijmir.forum2x2.ru/t1083-topic</a:t>
            </a:r>
            <a:endParaRPr lang="ru-RU" sz="1800" dirty="0"/>
          </a:p>
          <a:p>
            <a:r>
              <a:rPr lang="ru-RU" sz="1800" u="sng" dirty="0">
                <a:hlinkClick r:id="rId9"/>
              </a:rPr>
              <a:t>http://www.stihi.ru/2014/02/09/1555</a:t>
            </a:r>
            <a:endParaRPr lang="ru-RU" sz="1800" dirty="0"/>
          </a:p>
          <a:p>
            <a:r>
              <a:rPr lang="ru-RU" sz="1800" u="sng" dirty="0">
                <a:hlinkClick r:id="rId10"/>
              </a:rPr>
              <a:t>http://www.rosleshoz.gov.ru/media/photos/73/?start=1761</a:t>
            </a:r>
            <a:endParaRPr lang="ru-RU" sz="1800" dirty="0"/>
          </a:p>
          <a:p>
            <a:r>
              <a:rPr lang="ru-RU" sz="1800" u="sng" dirty="0">
                <a:hlinkClick r:id="rId11"/>
              </a:rPr>
              <a:t>http://searchmasterclass.net/raznye-master-klassy-i-podelki/452849-troica-8.html</a:t>
            </a:r>
            <a:endParaRPr lang="ru-RU" sz="1800" dirty="0"/>
          </a:p>
          <a:p>
            <a:r>
              <a:rPr lang="ru-RU" sz="1800" u="sng" dirty="0" smtClean="0">
                <a:hlinkClick r:id="rId12"/>
              </a:rPr>
              <a:t>http</a:t>
            </a:r>
            <a:r>
              <a:rPr lang="ru-RU" sz="1800" u="sng" dirty="0">
                <a:hlinkClick r:id="rId12"/>
              </a:rPr>
              <a:t>://dobart.ru/beryoza.html</a:t>
            </a:r>
            <a:endParaRPr lang="ru-RU" sz="1800" dirty="0"/>
          </a:p>
          <a:p>
            <a:r>
              <a:rPr lang="ru-RU" sz="1800" u="sng" dirty="0" smtClean="0">
                <a:hlinkClick r:id="rId13"/>
              </a:rPr>
              <a:t>http</a:t>
            </a:r>
            <a:r>
              <a:rPr lang="ru-RU" sz="1800" u="sng" dirty="0">
                <a:hlinkClick r:id="rId13"/>
              </a:rPr>
              <a:t>://ur-ga.ru/culture/?n=1548</a:t>
            </a:r>
            <a:endParaRPr lang="ru-RU" sz="1800" dirty="0"/>
          </a:p>
          <a:p>
            <a:r>
              <a:rPr lang="ru-RU" sz="1800" u="sng" dirty="0" smtClean="0">
                <a:hlinkClick r:id="rId14"/>
              </a:rPr>
              <a:t>http</a:t>
            </a:r>
            <a:r>
              <a:rPr lang="ru-RU" sz="1800" u="sng" dirty="0">
                <a:hlinkClick r:id="rId14"/>
              </a:rPr>
              <a:t>://www.slavyanskaya-kultura.ru/blogs/kuhnja-vedm-poleznye-tainy</a:t>
            </a:r>
            <a:endParaRPr lang="ru-RU" sz="1800" dirty="0"/>
          </a:p>
          <a:p>
            <a:endParaRPr lang="ru-RU" sz="18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2994057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000364" y="214290"/>
            <a:ext cx="3214710" cy="1143000"/>
          </a:xfrm>
        </p:spPr>
        <p:txBody>
          <a:bodyPr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5400" b="1" spc="300" dirty="0" smtClean="0">
                <a:ln w="11430"/>
                <a:solidFill>
                  <a:srgbClr val="007434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Берёза</a:t>
            </a:r>
            <a:endParaRPr lang="ru-RU" sz="5400" b="1" spc="300" dirty="0">
              <a:ln w="11430"/>
              <a:solidFill>
                <a:srgbClr val="007434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Рисунок 5" descr="0_9a048_36eddea5_XL.jpg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0625" r="14375" b="10625"/>
          <a:stretch>
            <a:fillRect/>
          </a:stretch>
        </p:blipFill>
        <p:spPr>
          <a:xfrm>
            <a:off x="2071670" y="1500174"/>
            <a:ext cx="4116432" cy="4905396"/>
          </a:xfrm>
          <a:prstGeom prst="rect">
            <a:avLst/>
          </a:prstGeom>
        </p:spPr>
      </p:pic>
      <p:sp>
        <p:nvSpPr>
          <p:cNvPr id="8" name="Содержимое 7"/>
          <p:cNvSpPr>
            <a:spLocks noGrp="1"/>
          </p:cNvSpPr>
          <p:nvPr>
            <p:ph idx="1"/>
          </p:nvPr>
        </p:nvSpPr>
        <p:spPr>
          <a:xfrm>
            <a:off x="1214414" y="1714488"/>
            <a:ext cx="6660000" cy="4525963"/>
          </a:xfrm>
        </p:spPr>
        <p:txBody>
          <a:bodyPr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Разбежались по опушке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 белых платьицах подружки.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Не заботясь о погоде,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 сарафане белом ходит.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А в один из тёплых дней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Май серёжки дарит ей.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2214546" y="357166"/>
            <a:ext cx="3116559" cy="923330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spc="30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Загадка</a:t>
            </a:r>
          </a:p>
        </p:txBody>
      </p:sp>
    </p:spTree>
    <p:extLst>
      <p:ext uri="{BB962C8B-B14F-4D97-AF65-F5344CB8AC3E}">
        <p14:creationId xmlns:p14="http://schemas.microsoft.com/office/powerpoint/2010/main" val="2669102290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8" grpId="0"/>
      <p:bldP spid="8" grpId="1"/>
      <p:bldP spid="9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47664" y="476672"/>
            <a:ext cx="6048672" cy="606276"/>
          </a:xfrm>
        </p:spPr>
        <p:txBody>
          <a:bodyPr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cap="none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Используемые источники</a:t>
            </a:r>
            <a:endParaRPr lang="ru-RU" sz="3200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5536" y="1916832"/>
            <a:ext cx="8748464" cy="3960440"/>
          </a:xfrm>
        </p:spPr>
        <p:txBody>
          <a:bodyPr anchor="t"/>
          <a:lstStyle/>
          <a:p>
            <a:r>
              <a:rPr lang="ru-RU" u="sng" dirty="0">
                <a:hlinkClick r:id="rId2"/>
              </a:rPr>
              <a:t>http://www.livemaster.ru/item/2540903-dlya-doma-interera-hlebnitsa-horovod</a:t>
            </a:r>
            <a:endParaRPr lang="ru-RU" dirty="0"/>
          </a:p>
          <a:p>
            <a:r>
              <a:rPr lang="ru-RU" u="sng" dirty="0" smtClean="0">
                <a:hlinkClick r:id="rId3"/>
              </a:rPr>
              <a:t>http</a:t>
            </a:r>
            <a:r>
              <a:rPr lang="ru-RU" u="sng" dirty="0">
                <a:hlinkClick r:id="rId3"/>
              </a:rPr>
              <a:t>://big-image.ru/image-2335</a:t>
            </a:r>
            <a:endParaRPr lang="ru-RU" dirty="0"/>
          </a:p>
          <a:p>
            <a:r>
              <a:rPr lang="ru-RU" u="sng" dirty="0">
                <a:hlinkClick r:id="rId4"/>
              </a:rPr>
              <a:t>http://www.belik.ua/637-mebel-iz-berezy-dlya-cenitelej-naturalnyx-intererov.html</a:t>
            </a:r>
            <a:endParaRPr lang="ru-RU" dirty="0"/>
          </a:p>
          <a:p>
            <a:r>
              <a:rPr lang="ru-RU" u="sng" dirty="0">
                <a:hlinkClick r:id="rId5"/>
              </a:rPr>
              <a:t>http://mebli.altervista.org/mebel-iz-berezy/</a:t>
            </a:r>
            <a:endParaRPr lang="ru-RU" dirty="0"/>
          </a:p>
          <a:p>
            <a:r>
              <a:rPr lang="ru-RU" u="sng" dirty="0">
                <a:hlinkClick r:id="rId6"/>
              </a:rPr>
              <a:t>http://www.vishime.ru/blogs/2013/04/06/svet-v-okoshke-luchina-gorit/</a:t>
            </a:r>
            <a:endParaRPr lang="ru-RU" dirty="0"/>
          </a:p>
          <a:p>
            <a:r>
              <a:rPr lang="ru-RU" u="sng" dirty="0">
                <a:hlinkClick r:id="rId7"/>
              </a:rPr>
              <a:t>http://2berega.spb.ru/user/titova46/blog/397293/</a:t>
            </a:r>
            <a:endParaRPr lang="ru-RU" dirty="0"/>
          </a:p>
          <a:p>
            <a:r>
              <a:rPr lang="ru-RU" u="sng" dirty="0">
                <a:hlinkClick r:id="rId8"/>
              </a:rPr>
              <a:t>http://maland.ru/list/zakolki-berestyanye/</a:t>
            </a:r>
            <a:endParaRPr lang="ru-RU" dirty="0"/>
          </a:p>
          <a:p>
            <a:r>
              <a:rPr lang="ru-RU" dirty="0">
                <a:hlinkClick r:id="rId9"/>
              </a:rPr>
              <a:t>http://</a:t>
            </a:r>
            <a:r>
              <a:rPr lang="ru-RU" dirty="0" smtClean="0">
                <a:hlinkClick r:id="rId9"/>
              </a:rPr>
              <a:t>rusmudr.ru/post/how-to-pletem</a:t>
            </a:r>
            <a:endParaRPr lang="ru-RU" dirty="0" smtClean="0"/>
          </a:p>
          <a:p>
            <a:r>
              <a:rPr lang="ru-RU" u="sng" dirty="0" smtClean="0">
                <a:hlinkClick r:id="rId10"/>
              </a:rPr>
              <a:t>http</a:t>
            </a:r>
            <a:r>
              <a:rPr lang="ru-RU" u="sng" dirty="0">
                <a:hlinkClick r:id="rId10"/>
              </a:rPr>
              <a:t>://www.comgun.ru/history/3873-slavyanskaya-obuv-uxodit-v-proshloe.html</a:t>
            </a:r>
            <a:endParaRPr lang="ru-RU" dirty="0"/>
          </a:p>
          <a:p>
            <a:r>
              <a:rPr lang="ru-RU" u="sng" dirty="0">
                <a:hlinkClick r:id="rId11"/>
              </a:rPr>
              <a:t>http://www.edu54.ru/node/29548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53045695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00166" y="0"/>
            <a:ext cx="6572296" cy="1857364"/>
          </a:xfrm>
        </p:spPr>
        <p:txBody>
          <a:bodyPr/>
          <a:lstStyle/>
          <a:p>
            <a:pPr marL="0" lvl="0" indent="0">
              <a:spcBef>
                <a:spcPts val="0"/>
              </a:spcBef>
              <a:defRPr/>
            </a:pPr>
            <a:r>
              <a:rPr lang="ru-RU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Вся в белое платье одета,</a:t>
            </a:r>
            <a:br>
              <a:rPr lang="ru-RU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 серёжках, в листве кружевной,</a:t>
            </a:r>
            <a:br>
              <a:rPr lang="ru-RU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Встречает горячее лето</a:t>
            </a:r>
            <a:br>
              <a:rPr lang="ru-RU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Она на опушке лесной.</a:t>
            </a:r>
            <a:endParaRPr lang="ru-RU" sz="2800" dirty="0"/>
          </a:p>
        </p:txBody>
      </p:sp>
      <p:sp>
        <p:nvSpPr>
          <p:cNvPr id="4" name="Объект 4"/>
          <p:cNvSpPr txBox="1">
            <a:spLocks/>
          </p:cNvSpPr>
          <p:nvPr/>
        </p:nvSpPr>
        <p:spPr bwMode="auto">
          <a:xfrm>
            <a:off x="285720" y="3786190"/>
            <a:ext cx="5400684" cy="14716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endParaRPr kumimoji="0" lang="ru-RU" sz="2400" b="1" i="0" u="none" strike="noStrike" kern="1200" cap="none" spc="50" normalizeH="0" baseline="0" noProof="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pic>
        <p:nvPicPr>
          <p:cNvPr id="7" name="Содержимое 6" descr="Березовая роща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71538" y="2000240"/>
            <a:ext cx="6034617" cy="4525963"/>
          </a:xfrm>
          <a:ln w="19050">
            <a:solidFill>
              <a:srgbClr val="007434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142655553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9500"/>
                            </p:stCondLst>
                            <p:childTnLst>
                              <p:par>
                                <p:cTn id="9" presetID="8" presetClass="entr" presetSubtype="32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11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0"/>
            <a:ext cx="8820000" cy="1417638"/>
          </a:xfrm>
        </p:spPr>
        <p:txBody>
          <a:bodyPr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Проснулась Берёзонька. </a:t>
            </a:r>
            <a:br>
              <a:rPr lang="ru-RU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Украсилась серёжками. </a:t>
            </a:r>
            <a:br>
              <a:rPr lang="ru-RU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Всем понравилась, на праздник направилась.</a:t>
            </a:r>
            <a:endParaRPr lang="ru-RU" sz="28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Содержимое 3" descr="569524916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57223" y="1643049"/>
            <a:ext cx="6480000" cy="4860000"/>
          </a:xfrm>
          <a:ln w="19050">
            <a:solidFill>
              <a:srgbClr val="0070C0"/>
            </a:solidFill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3267882548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Красота осенних берёзок в картинах</a:t>
            </a:r>
            <a:br>
              <a:rPr lang="ru-RU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русских художников</a:t>
            </a:r>
            <a:endParaRPr lang="ru-RU" sz="2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772" t="1055" r="801" b="8664"/>
          <a:stretch/>
        </p:blipFill>
        <p:spPr>
          <a:xfrm>
            <a:off x="899591" y="1628799"/>
            <a:ext cx="6967189" cy="46440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5" name="TextBox 4"/>
          <p:cNvSpPr txBox="1"/>
          <p:nvPr/>
        </p:nvSpPr>
        <p:spPr>
          <a:xfrm>
            <a:off x="1748830" y="6309320"/>
            <a:ext cx="48144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Исаак Ильич Левитан. ЗОЛОТАЯ ОСЕНЬ</a:t>
            </a:r>
            <a:endParaRPr lang="ru-RU" b="1" dirty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5378375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1143000"/>
          </a:xfrm>
        </p:spPr>
        <p:txBody>
          <a:bodyPr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3200" b="1" spc="50" dirty="0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Как прекрасны спящие</a:t>
            </a:r>
            <a:br>
              <a:rPr lang="ru-RU" sz="3200" b="1" spc="50" dirty="0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3200" b="1" spc="50" dirty="0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под </a:t>
            </a:r>
            <a:r>
              <a:rPr lang="ru-RU" sz="3200" b="1" spc="50" dirty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белым покрывалом </a:t>
            </a:r>
            <a:r>
              <a:rPr lang="ru-RU" sz="3200" b="1" spc="50" dirty="0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берёзки!</a:t>
            </a:r>
            <a:endParaRPr lang="ru-RU" sz="3200" b="1" spc="50" dirty="0">
              <a:ln w="11430"/>
              <a:solidFill>
                <a:srgbClr val="0070C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Содержимое 3" descr="0_5b759_5f93725d_XL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71600" y="1628800"/>
            <a:ext cx="6903372" cy="460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188640"/>
            <a:ext cx="8028000" cy="1143000"/>
          </a:xfrm>
        </p:spPr>
        <p:txBody>
          <a:bodyPr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2400" b="1" spc="50" dirty="0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Но не только красотой славится русская берёзка. Из её прочной древесины изготовляют мебель.</a:t>
            </a:r>
            <a:endParaRPr lang="ru-RU" sz="2400" b="1" spc="50" dirty="0">
              <a:ln w="11430"/>
              <a:solidFill>
                <a:srgbClr val="0070C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Объект 7"/>
          <p:cNvPicPr>
            <a:picLocks noGrp="1" noChangeAspect="1"/>
          </p:cNvPicPr>
          <p:nvPr>
            <p:ph sz="half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774" b="7075"/>
          <a:stretch/>
        </p:blipFill>
        <p:spPr>
          <a:xfrm>
            <a:off x="611560" y="2564904"/>
            <a:ext cx="4032448" cy="3111328"/>
          </a:xfrm>
          <a:ln w="19050">
            <a:solidFill>
              <a:schemeClr val="accent2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9" name="Объект 8"/>
          <p:cNvPicPr>
            <a:picLocks noGrp="1" noChangeAspect="1"/>
          </p:cNvPicPr>
          <p:nvPr>
            <p:ph sz="half" idx="2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528" b="5893"/>
          <a:stretch/>
        </p:blipFill>
        <p:spPr>
          <a:xfrm>
            <a:off x="4841483" y="1700808"/>
            <a:ext cx="4002653" cy="3240360"/>
          </a:xfrm>
          <a:ln w="19050">
            <a:solidFill>
              <a:schemeClr val="accent2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0363065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395536" y="188640"/>
            <a:ext cx="5436096" cy="1143000"/>
          </a:xfrm>
        </p:spPr>
        <p:txBody>
          <a:bodyPr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Из бересты изготовляют </a:t>
            </a:r>
            <a:br>
              <a:rPr lang="ru-RU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разную посуду</a:t>
            </a:r>
            <a:endParaRPr lang="ru-RU" sz="32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half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556792"/>
            <a:ext cx="4038600" cy="2408237"/>
          </a:xfrm>
          <a:ln w="19050">
            <a:solidFill>
              <a:srgbClr val="007434"/>
            </a:solidFill>
          </a:ln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0152" y="260648"/>
            <a:ext cx="2832315" cy="2124236"/>
          </a:xfrm>
          <a:prstGeom prst="rect">
            <a:avLst/>
          </a:prstGeom>
          <a:ln w="19050">
            <a:solidFill>
              <a:srgbClr val="007434"/>
            </a:solidFill>
          </a:ln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4221088"/>
            <a:ext cx="3672408" cy="2497238"/>
          </a:xfrm>
          <a:prstGeom prst="rect">
            <a:avLst/>
          </a:prstGeom>
          <a:ln w="19050">
            <a:solidFill>
              <a:srgbClr val="007434"/>
            </a:solidFill>
          </a:ln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66" b="17240"/>
          <a:stretch/>
        </p:blipFill>
        <p:spPr>
          <a:xfrm>
            <a:off x="5239549" y="2636912"/>
            <a:ext cx="3532918" cy="2016224"/>
          </a:xfrm>
          <a:prstGeom prst="rect">
            <a:avLst/>
          </a:prstGeom>
          <a:ln w="19050">
            <a:solidFill>
              <a:srgbClr val="007434"/>
            </a:solidFill>
          </a:ln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2120" y="4869160"/>
            <a:ext cx="2021277" cy="1566490"/>
          </a:xfrm>
          <a:prstGeom prst="rect">
            <a:avLst/>
          </a:prstGeom>
          <a:ln w="19050">
            <a:solidFill>
              <a:srgbClr val="007434"/>
            </a:solidFill>
          </a:ln>
        </p:spPr>
      </p:pic>
    </p:spTree>
    <p:extLst>
      <p:ext uri="{BB962C8B-B14F-4D97-AF65-F5344CB8AC3E}">
        <p14:creationId xmlns:p14="http://schemas.microsoft.com/office/powerpoint/2010/main" val="2284668621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5896" y="3897344"/>
            <a:ext cx="3504000" cy="2628000"/>
          </a:xfrm>
          <a:prstGeom prst="rect">
            <a:avLst/>
          </a:prstGeom>
          <a:ln w="19050">
            <a:solidFill>
              <a:srgbClr val="007434"/>
            </a:solidFill>
          </a:ln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3969" y="333016"/>
            <a:ext cx="4320001" cy="3240000"/>
          </a:xfrm>
          <a:prstGeom prst="rect">
            <a:avLst/>
          </a:prstGeom>
          <a:ln w="19050">
            <a:solidFill>
              <a:srgbClr val="007434"/>
            </a:solidFill>
          </a:ln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39552" y="1637420"/>
            <a:ext cx="2786596" cy="3816424"/>
          </a:xfrm>
          <a:prstGeom prst="rect">
            <a:avLst/>
          </a:prstGeom>
          <a:ln w="19050">
            <a:solidFill>
              <a:srgbClr val="007434"/>
            </a:solidFill>
          </a:ln>
        </p:spPr>
      </p:pic>
      <p:sp>
        <p:nvSpPr>
          <p:cNvPr id="5" name="TextBox 4"/>
          <p:cNvSpPr txBox="1"/>
          <p:nvPr/>
        </p:nvSpPr>
        <p:spPr>
          <a:xfrm>
            <a:off x="107960" y="116632"/>
            <a:ext cx="4104000" cy="1200329"/>
          </a:xfrm>
          <a:prstGeom prst="rect">
            <a:avLst/>
          </a:prstGeom>
          <a:noFill/>
        </p:spPr>
        <p:txBody>
          <a:bodyPr wrap="square" rtlCol="0" anchor="ctr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Н</a:t>
            </a:r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ародные умельцы могут изготовить из бересты разные предметы, так необходимые </a:t>
            </a:r>
          </a:p>
          <a:p>
            <a:pPr algn="ctr"/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 быту человека</a:t>
            </a:r>
            <a:endParaRPr lang="ru-RU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27585" y="5589240"/>
            <a:ext cx="2088000" cy="120032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400" b="1" spc="50" dirty="0" smtClean="0">
                <a:ln w="11430"/>
                <a:solidFill>
                  <a:srgbClr val="007434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Сундук для хранения одежды</a:t>
            </a:r>
            <a:endParaRPr lang="ru-RU" sz="2400" b="1" spc="50" dirty="0">
              <a:ln w="11430"/>
              <a:solidFill>
                <a:srgbClr val="007434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164288" y="4717593"/>
            <a:ext cx="1656000" cy="1015663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000" b="1" spc="50" dirty="0" smtClean="0">
                <a:ln w="11430"/>
                <a:solidFill>
                  <a:srgbClr val="007434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Плетённые</a:t>
            </a:r>
          </a:p>
          <a:p>
            <a:pPr algn="ctr"/>
            <a:r>
              <a:rPr lang="ru-RU" sz="2000" b="1" spc="50" dirty="0" smtClean="0">
                <a:ln w="11430"/>
                <a:solidFill>
                  <a:srgbClr val="007434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корзины и</a:t>
            </a:r>
          </a:p>
          <a:p>
            <a:pPr algn="ctr"/>
            <a:r>
              <a:rPr lang="ru-RU" sz="2000" b="1" spc="50" dirty="0" smtClean="0">
                <a:ln w="11430"/>
                <a:solidFill>
                  <a:srgbClr val="007434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коробки</a:t>
            </a:r>
            <a:endParaRPr lang="ru-RU" sz="2000" b="1" spc="50" dirty="0">
              <a:ln w="11430"/>
              <a:solidFill>
                <a:srgbClr val="007434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8692285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19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Тема19</Template>
  <TotalTime>423</TotalTime>
  <Words>283</Words>
  <Application>Microsoft Office PowerPoint</Application>
  <PresentationFormat>Экран (4:3)</PresentationFormat>
  <Paragraphs>76</Paragraphs>
  <Slides>20</Slides>
  <Notes>0</Notes>
  <HiddenSlides>2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Тема19</vt:lpstr>
      <vt:lpstr>Русская берёзка</vt:lpstr>
      <vt:lpstr>Берёза</vt:lpstr>
      <vt:lpstr>Вся в белое платье одета, В серёжках, в листве кружевной, Встречает горячее лето Она на опушке лесной.</vt:lpstr>
      <vt:lpstr>Проснулась Берёзонька.  Украсилась серёжками.  Всем понравилась, на праздник направилась.</vt:lpstr>
      <vt:lpstr>Красота осенних берёзок в картинах русских художников</vt:lpstr>
      <vt:lpstr>Как прекрасны спящие под белым покрывалом берёзки!</vt:lpstr>
      <vt:lpstr>Но не только красотой славится русская берёзка. Из её прочной древесины изготовляют мебель.</vt:lpstr>
      <vt:lpstr>Из бересты изготовляют  разную посуду</vt:lpstr>
      <vt:lpstr>Презентация PowerPoint</vt:lpstr>
      <vt:lpstr>Из бересты плетут лапти, и даже резные украшения</vt:lpstr>
      <vt:lpstr>Берестяная резьба во всём мире славится. Из неё игрушки и сувениры делают, по всему свету они расходятся, дарят душевное тепло русской берёзки</vt:lpstr>
      <vt:lpstr>Весной берёзка соком  целительным всех угощает</vt:lpstr>
      <vt:lpstr>Своими почками да листьями  берёзка людей лечит,  в бане веничком парит, всем здоровья дарит. </vt:lpstr>
      <vt:lpstr>О русской берёзке  сказки складывают</vt:lpstr>
      <vt:lpstr>Русской берёзке  стихи посвящают…</vt:lpstr>
      <vt:lpstr>Берёзка</vt:lpstr>
      <vt:lpstr>Зайди в берёзовый лес!  И ты словно окажешься среди  подружек в нарядных белых сарафанах </vt:lpstr>
      <vt:lpstr>Ни в одной стране мира нет столько  берёз, как у нас, в России.  Берёза – символ России, нашей Родины. </vt:lpstr>
      <vt:lpstr>Используемые источники</vt:lpstr>
      <vt:lpstr>Используемые источники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Русская берёзка</dc:title>
  <dc:creator>Шелдышева Раиса</dc:creator>
  <cp:lastModifiedBy>HP</cp:lastModifiedBy>
  <cp:revision>80</cp:revision>
  <dcterms:created xsi:type="dcterms:W3CDTF">2014-06-08T23:07:08Z</dcterms:created>
  <dcterms:modified xsi:type="dcterms:W3CDTF">2019-10-16T13:17:26Z</dcterms:modified>
  <cp:category>Для дошкольников</cp:category>
</cp:coreProperties>
</file>